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91" r:id="rId2"/>
    <p:sldId id="256" r:id="rId3"/>
    <p:sldId id="289" r:id="rId4"/>
    <p:sldId id="284" r:id="rId5"/>
    <p:sldId id="285" r:id="rId6"/>
    <p:sldId id="258" r:id="rId7"/>
    <p:sldId id="286" r:id="rId8"/>
    <p:sldId id="288" r:id="rId9"/>
    <p:sldId id="290" r:id="rId10"/>
    <p:sldId id="287" r:id="rId11"/>
    <p:sldId id="293" r:id="rId12"/>
    <p:sldId id="292" r:id="rId13"/>
    <p:sldId id="294" r:id="rId1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076" autoAdjust="0"/>
  </p:normalViewPr>
  <p:slideViewPr>
    <p:cSldViewPr>
      <p:cViewPr varScale="1">
        <p:scale>
          <a:sx n="45" d="100"/>
          <a:sy n="45" d="100"/>
        </p:scale>
        <p:origin x="-180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E39695-5276-4B20-9B65-AC679017C640}" type="datetimeFigureOut">
              <a:rPr lang="es-ES" smtClean="0"/>
              <a:pPr/>
              <a:t>20/09/2018</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C8B7DD-B045-4D16-B1C1-49EB7C6BC421}" type="slidenum">
              <a:rPr lang="es-ES" smtClean="0"/>
              <a:pPr/>
              <a:t>‹Nº›</a:t>
            </a:fld>
            <a:endParaRPr lang="es-ES"/>
          </a:p>
        </p:txBody>
      </p:sp>
    </p:spTree>
    <p:extLst>
      <p:ext uri="{BB962C8B-B14F-4D97-AF65-F5344CB8AC3E}">
        <p14:creationId xmlns:p14="http://schemas.microsoft.com/office/powerpoint/2010/main" val="3733087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Dos ideas importantes: Incertidumbre</a:t>
            </a:r>
            <a:r>
              <a:rPr lang="es-ES" baseline="0" dirty="0" smtClean="0"/>
              <a:t> y Pérdidas   ¿se puede hablar de riesgo de que me toque la lotería?, ¿riesgo de aprobar todas las asignaturas con sobresaliente? </a:t>
            </a:r>
            <a:endParaRPr lang="es-ES" dirty="0"/>
          </a:p>
        </p:txBody>
      </p:sp>
      <p:sp>
        <p:nvSpPr>
          <p:cNvPr id="4" name="3 Marcador de número de diapositiva"/>
          <p:cNvSpPr>
            <a:spLocks noGrp="1"/>
          </p:cNvSpPr>
          <p:nvPr>
            <p:ph type="sldNum" sz="quarter" idx="10"/>
          </p:nvPr>
        </p:nvSpPr>
        <p:spPr/>
        <p:txBody>
          <a:bodyPr/>
          <a:lstStyle/>
          <a:p>
            <a:fld id="{13C8B7DD-B045-4D16-B1C1-49EB7C6BC421}" type="slidenum">
              <a:rPr lang="es-ES" smtClean="0"/>
              <a:pPr/>
              <a:t>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La amenaza es el fenómeno</a:t>
            </a:r>
            <a:r>
              <a:rPr lang="es-ES" baseline="0" dirty="0" smtClean="0"/>
              <a:t> que de acontecer podría causarnos un perjuicio (lo que pase es que tenemos incertidumbre sobre si acontecerá o no acontecerá) La vulnerabilidad es la perdida esperada o el perjuicio esperado en caso de que se materialice la amenaza</a:t>
            </a:r>
            <a:endParaRPr lang="es-ES" dirty="0"/>
          </a:p>
        </p:txBody>
      </p:sp>
      <p:sp>
        <p:nvSpPr>
          <p:cNvPr id="4" name="3 Marcador de número de diapositiva"/>
          <p:cNvSpPr>
            <a:spLocks noGrp="1"/>
          </p:cNvSpPr>
          <p:nvPr>
            <p:ph type="sldNum" sz="quarter" idx="10"/>
          </p:nvPr>
        </p:nvSpPr>
        <p:spPr/>
        <p:txBody>
          <a:bodyPr/>
          <a:lstStyle/>
          <a:p>
            <a:fld id="{13C8B7DD-B045-4D16-B1C1-49EB7C6BC421}" type="slidenum">
              <a:rPr lang="es-ES" smtClean="0"/>
              <a:pPr/>
              <a:t>3</a:t>
            </a:fld>
            <a:endParaRPr lang="es-ES"/>
          </a:p>
        </p:txBody>
      </p:sp>
    </p:spTree>
    <p:extLst>
      <p:ext uri="{BB962C8B-B14F-4D97-AF65-F5344CB8AC3E}">
        <p14:creationId xmlns:p14="http://schemas.microsoft.com/office/powerpoint/2010/main" val="2774702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13C8B7DD-B045-4D16-B1C1-49EB7C6BC421}" type="slidenum">
              <a:rPr lang="es-ES" smtClean="0"/>
              <a:pPr/>
              <a:t>5</a:t>
            </a:fld>
            <a:endParaRPr lang="es-ES"/>
          </a:p>
        </p:txBody>
      </p:sp>
    </p:spTree>
    <p:extLst>
      <p:ext uri="{BB962C8B-B14F-4D97-AF65-F5344CB8AC3E}">
        <p14:creationId xmlns:p14="http://schemas.microsoft.com/office/powerpoint/2010/main" val="251890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20/09/2018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20/09/2018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20/09/2018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20/09/2018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20/09/2018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20/09/2018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20/09/2018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20/09/2018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20/09/2018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20/09/2018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20/09/2018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20/09/2018</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332656"/>
            <a:ext cx="7772400" cy="1470025"/>
          </a:xfrm>
        </p:spPr>
        <p:txBody>
          <a:bodyPr>
            <a:normAutofit fontScale="90000"/>
          </a:bodyPr>
          <a:lstStyle/>
          <a:p>
            <a:r>
              <a:rPr lang="es-ES" dirty="0" smtClean="0"/>
              <a:t>Gestión Global de Riesgos. </a:t>
            </a:r>
            <a:r>
              <a:rPr lang="es-ES" dirty="0" err="1" smtClean="0"/>
              <a:t>Scoring</a:t>
            </a:r>
            <a:r>
              <a:rPr lang="es-ES" dirty="0" smtClean="0"/>
              <a:t/>
            </a:r>
            <a:br>
              <a:rPr lang="es-ES" dirty="0" smtClean="0"/>
            </a:br>
            <a:r>
              <a:rPr lang="es-ES" dirty="0" smtClean="0"/>
              <a:t>Contenido del curso</a:t>
            </a:r>
            <a:endParaRPr lang="es-ES" dirty="0"/>
          </a:p>
        </p:txBody>
      </p:sp>
      <p:sp>
        <p:nvSpPr>
          <p:cNvPr id="3" name="2 Subtítulo"/>
          <p:cNvSpPr>
            <a:spLocks noGrp="1"/>
          </p:cNvSpPr>
          <p:nvPr>
            <p:ph type="subTitle" idx="1"/>
          </p:nvPr>
        </p:nvSpPr>
        <p:spPr>
          <a:xfrm>
            <a:off x="467544" y="2060848"/>
            <a:ext cx="7920880" cy="4464496"/>
          </a:xfrm>
        </p:spPr>
        <p:txBody>
          <a:bodyPr>
            <a:normAutofit fontScale="77500" lnSpcReduction="20000"/>
          </a:bodyPr>
          <a:lstStyle/>
          <a:p>
            <a:r>
              <a:rPr lang="es-ES" dirty="0" smtClean="0"/>
              <a:t>Lorenzo </a:t>
            </a:r>
            <a:r>
              <a:rPr lang="es-ES" dirty="0" err="1" smtClean="0"/>
              <a:t>Escot</a:t>
            </a:r>
            <a:r>
              <a:rPr lang="es-ES" dirty="0" smtClean="0"/>
              <a:t> Mangas (COORDINADOR)</a:t>
            </a:r>
          </a:p>
          <a:p>
            <a:r>
              <a:rPr lang="es-ES" dirty="0" smtClean="0"/>
              <a:t>Alicia Pérez Alonso</a:t>
            </a:r>
          </a:p>
          <a:p>
            <a:r>
              <a:rPr lang="es-ES" dirty="0" smtClean="0"/>
              <a:t>Economía </a:t>
            </a:r>
            <a:r>
              <a:rPr lang="es-ES" dirty="0" smtClean="0"/>
              <a:t>Aplicada</a:t>
            </a:r>
          </a:p>
          <a:p>
            <a:r>
              <a:rPr lang="es-ES" dirty="0" smtClean="0"/>
              <a:t>Facultad de Estudios Estadísticos</a:t>
            </a:r>
          </a:p>
          <a:p>
            <a:r>
              <a:rPr lang="es-ES" b="1" dirty="0" smtClean="0"/>
              <a:t>escot@ucm.es</a:t>
            </a:r>
          </a:p>
          <a:p>
            <a:endParaRPr lang="es-ES" dirty="0" smtClean="0"/>
          </a:p>
          <a:p>
            <a:r>
              <a:rPr lang="es-ES" b="1" dirty="0" err="1" smtClean="0">
                <a:solidFill>
                  <a:schemeClr val="accent1">
                    <a:lumMod val="50000"/>
                  </a:schemeClr>
                </a:solidFill>
              </a:rPr>
              <a:t>Areas</a:t>
            </a:r>
            <a:r>
              <a:rPr lang="es-ES" b="1" dirty="0" smtClean="0">
                <a:solidFill>
                  <a:schemeClr val="accent1">
                    <a:lumMod val="50000"/>
                  </a:schemeClr>
                </a:solidFill>
              </a:rPr>
              <a:t> de interés</a:t>
            </a:r>
            <a:r>
              <a:rPr lang="es-ES" dirty="0" smtClean="0">
                <a:solidFill>
                  <a:schemeClr val="accent1">
                    <a:lumMod val="50000"/>
                  </a:schemeClr>
                </a:solidFill>
              </a:rPr>
              <a:t>: </a:t>
            </a:r>
            <a:r>
              <a:rPr lang="es-ES" dirty="0" smtClean="0">
                <a:solidFill>
                  <a:schemeClr val="accent1">
                    <a:lumMod val="50000"/>
                  </a:schemeClr>
                </a:solidFill>
              </a:rPr>
              <a:t>Econometría Aplicada, Análisis Económico Aplicado, Economía Financiera, Economía </a:t>
            </a:r>
            <a:r>
              <a:rPr lang="es-ES" dirty="0" smtClean="0">
                <a:solidFill>
                  <a:schemeClr val="accent1">
                    <a:lumMod val="50000"/>
                  </a:schemeClr>
                </a:solidFill>
              </a:rPr>
              <a:t>Laboral </a:t>
            </a:r>
            <a:r>
              <a:rPr lang="es-ES" dirty="0" smtClean="0">
                <a:solidFill>
                  <a:schemeClr val="accent1">
                    <a:lumMod val="50000"/>
                  </a:schemeClr>
                </a:solidFill>
              </a:rPr>
              <a:t>, </a:t>
            </a:r>
            <a:r>
              <a:rPr lang="es-ES" dirty="0" smtClean="0">
                <a:solidFill>
                  <a:schemeClr val="accent1">
                    <a:lumMod val="50000"/>
                  </a:schemeClr>
                </a:solidFill>
              </a:rPr>
              <a:t>matemática del caos determinista aplicado a la economía, …. y desde la implantación del </a:t>
            </a:r>
            <a:r>
              <a:rPr lang="es-ES" dirty="0" err="1" smtClean="0">
                <a:solidFill>
                  <a:schemeClr val="accent1">
                    <a:lumMod val="50000"/>
                  </a:schemeClr>
                </a:solidFill>
              </a:rPr>
              <a:t>master</a:t>
            </a:r>
            <a:r>
              <a:rPr lang="es-ES" dirty="0" smtClean="0">
                <a:solidFill>
                  <a:schemeClr val="accent1">
                    <a:lumMod val="50000"/>
                  </a:schemeClr>
                </a:solidFill>
              </a:rPr>
              <a:t> en minería de datos e inteligencia de negocios, la gestión de riesgos.</a:t>
            </a:r>
          </a:p>
          <a:p>
            <a:endParaRPr lang="es-ES" dirty="0" smtClean="0">
              <a:solidFill>
                <a:schemeClr val="accent1">
                  <a:lumMod val="50000"/>
                </a:schemeClr>
              </a:solidFill>
            </a:endParaRPr>
          </a:p>
          <a:p>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95536" y="260648"/>
            <a:ext cx="8352928" cy="3785652"/>
          </a:xfrm>
          <a:prstGeom prst="rect">
            <a:avLst/>
          </a:prstGeom>
          <a:noFill/>
        </p:spPr>
        <p:txBody>
          <a:bodyPr wrap="square" rtlCol="0">
            <a:spAutoFit/>
          </a:bodyPr>
          <a:lstStyle/>
          <a:p>
            <a:r>
              <a:rPr lang="es-ES" sz="2400" b="1" dirty="0" smtClean="0"/>
              <a:t>Riesgo de Crédito: </a:t>
            </a:r>
            <a:r>
              <a:rPr lang="es-ES" dirty="0" smtClean="0"/>
              <a:t>Por el </a:t>
            </a:r>
            <a:r>
              <a:rPr lang="es-ES" i="1" dirty="0" smtClean="0"/>
              <a:t>incumplimiento de las obligaciones de pago </a:t>
            </a:r>
            <a:r>
              <a:rPr lang="es-ES" dirty="0" smtClean="0"/>
              <a:t>contractuales entre las partes de una operación financiera. </a:t>
            </a:r>
          </a:p>
          <a:p>
            <a:endParaRPr lang="es-ES" dirty="0" smtClean="0"/>
          </a:p>
          <a:p>
            <a:r>
              <a:rPr lang="es-ES" dirty="0" smtClean="0"/>
              <a:t>Calificación crediticia del deudor (empresas, clientes, etc.). (</a:t>
            </a:r>
            <a:r>
              <a:rPr lang="es-ES" i="1" dirty="0" smtClean="0"/>
              <a:t>Riesgo Soberano</a:t>
            </a:r>
            <a:r>
              <a:rPr lang="es-ES" dirty="0" smtClean="0"/>
              <a:t>: de que sea un estado soberano el que incumpla su compromiso de pago). </a:t>
            </a:r>
          </a:p>
          <a:p>
            <a:endParaRPr lang="es-ES" dirty="0" smtClean="0"/>
          </a:p>
          <a:p>
            <a:pPr marL="900113"/>
            <a:r>
              <a:rPr lang="es-ES" b="1" dirty="0" smtClean="0"/>
              <a:t>	</a:t>
            </a:r>
            <a:r>
              <a:rPr lang="es-ES" b="1" dirty="0" err="1" smtClean="0"/>
              <a:t>Scoring</a:t>
            </a:r>
            <a:r>
              <a:rPr lang="es-ES" dirty="0" smtClean="0"/>
              <a:t>: puntuación o evaluación de este riesgo de crédito (agencias de calificación </a:t>
            </a:r>
            <a:r>
              <a:rPr lang="es-ES" dirty="0" smtClean="0"/>
              <a:t>y </a:t>
            </a:r>
            <a:r>
              <a:rPr lang="es-ES" dirty="0" err="1" smtClean="0"/>
              <a:t>boureau</a:t>
            </a:r>
            <a:r>
              <a:rPr lang="es-ES" dirty="0" smtClean="0"/>
              <a:t> de créditos (préstamos </a:t>
            </a:r>
            <a:r>
              <a:rPr lang="es-ES" dirty="0" smtClean="0"/>
              <a:t>al consumo, hipotecas o concesiones de tarjetas de crédito, préstamos comerciales, </a:t>
            </a:r>
            <a:r>
              <a:rPr lang="es-ES" dirty="0" err="1" smtClean="0"/>
              <a:t>etc</a:t>
            </a:r>
            <a:r>
              <a:rPr lang="es-ES" dirty="0" smtClean="0"/>
              <a:t>)</a:t>
            </a:r>
          </a:p>
          <a:p>
            <a:pPr marL="900113"/>
            <a:r>
              <a:rPr lang="es-ES" dirty="0" smtClean="0"/>
              <a:t>    Standard &amp; </a:t>
            </a:r>
            <a:r>
              <a:rPr lang="es-ES" dirty="0" err="1" smtClean="0"/>
              <a:t>Poor's</a:t>
            </a:r>
            <a:r>
              <a:rPr lang="es-ES" dirty="0" smtClean="0"/>
              <a:t> - Estados Unidos</a:t>
            </a:r>
          </a:p>
          <a:p>
            <a:pPr marL="900113"/>
            <a:r>
              <a:rPr lang="es-ES" dirty="0" smtClean="0"/>
              <a:t>    </a:t>
            </a:r>
            <a:r>
              <a:rPr lang="es-ES" dirty="0" err="1" smtClean="0"/>
              <a:t>Moody's</a:t>
            </a:r>
            <a:r>
              <a:rPr lang="es-ES" dirty="0" smtClean="0"/>
              <a:t> - </a:t>
            </a:r>
            <a:r>
              <a:rPr lang="es-ES" dirty="0" err="1" smtClean="0"/>
              <a:t>Moody's</a:t>
            </a:r>
            <a:r>
              <a:rPr lang="es-ES" dirty="0" smtClean="0"/>
              <a:t> </a:t>
            </a:r>
            <a:r>
              <a:rPr lang="es-ES" dirty="0" err="1" smtClean="0"/>
              <a:t>Investors</a:t>
            </a:r>
            <a:r>
              <a:rPr lang="es-ES" dirty="0" smtClean="0"/>
              <a:t> </a:t>
            </a:r>
            <a:r>
              <a:rPr lang="es-ES" dirty="0" err="1" smtClean="0"/>
              <a:t>Service</a:t>
            </a:r>
            <a:r>
              <a:rPr lang="es-ES" dirty="0" smtClean="0"/>
              <a:t> - Estados Unidos</a:t>
            </a:r>
          </a:p>
          <a:p>
            <a:pPr marL="900113"/>
            <a:r>
              <a:rPr lang="es-ES" dirty="0" smtClean="0"/>
              <a:t>    </a:t>
            </a:r>
            <a:r>
              <a:rPr lang="es-ES" dirty="0" err="1" smtClean="0"/>
              <a:t>Fitch</a:t>
            </a:r>
            <a:r>
              <a:rPr lang="es-ES" dirty="0" smtClean="0"/>
              <a:t> - </a:t>
            </a:r>
            <a:r>
              <a:rPr lang="es-ES" dirty="0" err="1" smtClean="0"/>
              <a:t>Fitch</a:t>
            </a:r>
            <a:r>
              <a:rPr lang="es-ES" dirty="0" smtClean="0"/>
              <a:t> Ratings - Estados Unidos - Reino Unido</a:t>
            </a:r>
          </a:p>
          <a:p>
            <a:pPr marL="900113"/>
            <a:r>
              <a:rPr lang="es-ES" dirty="0" smtClean="0"/>
              <a:t>	    </a:t>
            </a:r>
            <a:r>
              <a:rPr lang="es-ES" dirty="0" err="1" smtClean="0"/>
              <a:t>Experian</a:t>
            </a:r>
            <a:r>
              <a:rPr lang="es-ES" dirty="0" smtClean="0"/>
              <a:t>, SAS, Informa y otras…</a:t>
            </a:r>
          </a:p>
        </p:txBody>
      </p:sp>
      <p:sp>
        <p:nvSpPr>
          <p:cNvPr id="7" name="6 CuadroTexto"/>
          <p:cNvSpPr txBox="1"/>
          <p:nvPr/>
        </p:nvSpPr>
        <p:spPr>
          <a:xfrm>
            <a:off x="395536" y="4224570"/>
            <a:ext cx="8748464" cy="1292662"/>
          </a:xfrm>
          <a:prstGeom prst="rect">
            <a:avLst/>
          </a:prstGeom>
          <a:noFill/>
        </p:spPr>
        <p:txBody>
          <a:bodyPr wrap="square" rtlCol="0">
            <a:spAutoFit/>
          </a:bodyPr>
          <a:lstStyle/>
          <a:p>
            <a:r>
              <a:rPr lang="es-ES" sz="2400" b="1" dirty="0" smtClean="0"/>
              <a:t>Riesgo de Mercado: </a:t>
            </a:r>
            <a:r>
              <a:rPr lang="es-ES" dirty="0" smtClean="0"/>
              <a:t>Pérdidas derivadas del cambio adverso en el precio de un activo.</a:t>
            </a:r>
          </a:p>
          <a:p>
            <a:pPr lvl="2">
              <a:buFont typeface="Arial" pitchFamily="34" charset="0"/>
              <a:buChar char="•"/>
            </a:pPr>
            <a:r>
              <a:rPr lang="es-ES" dirty="0" smtClean="0"/>
              <a:t>Riesgo de precio</a:t>
            </a:r>
          </a:p>
          <a:p>
            <a:pPr lvl="2">
              <a:buFont typeface="Arial" pitchFamily="34" charset="0"/>
              <a:buChar char="•"/>
            </a:pPr>
            <a:r>
              <a:rPr lang="es-ES" dirty="0" smtClean="0"/>
              <a:t>Riesgo de interés (pero, la renta fija tiene riesgo)</a:t>
            </a:r>
          </a:p>
          <a:p>
            <a:pPr lvl="2">
              <a:buFont typeface="Arial" pitchFamily="34" charset="0"/>
              <a:buChar char="•"/>
            </a:pPr>
            <a:r>
              <a:rPr lang="es-ES" dirty="0" smtClean="0"/>
              <a:t>Riesgo de tipo de cambio</a:t>
            </a:r>
          </a:p>
        </p:txBody>
      </p:sp>
      <p:sp>
        <p:nvSpPr>
          <p:cNvPr id="8" name="7 CuadroTexto"/>
          <p:cNvSpPr txBox="1"/>
          <p:nvPr/>
        </p:nvSpPr>
        <p:spPr>
          <a:xfrm>
            <a:off x="539552" y="5517232"/>
            <a:ext cx="8604448" cy="1200329"/>
          </a:xfrm>
          <a:prstGeom prst="rect">
            <a:avLst/>
          </a:prstGeom>
          <a:noFill/>
        </p:spPr>
        <p:txBody>
          <a:bodyPr wrap="square" rtlCol="0">
            <a:spAutoFit/>
          </a:bodyPr>
          <a:lstStyle/>
          <a:p>
            <a:pPr>
              <a:buFont typeface="Arial" pitchFamily="34" charset="0"/>
              <a:buChar char="•"/>
            </a:pPr>
            <a:r>
              <a:rPr lang="es-ES" b="1" dirty="0" smtClean="0"/>
              <a:t> Modelización de series Temporales de precios </a:t>
            </a:r>
            <a:r>
              <a:rPr lang="es-ES" dirty="0" smtClean="0"/>
              <a:t>¿se puede predecir el comportamiento de los precios de los activos financieros?</a:t>
            </a:r>
          </a:p>
          <a:p>
            <a:pPr>
              <a:buFont typeface="Arial" pitchFamily="34" charset="0"/>
              <a:buChar char="•"/>
            </a:pPr>
            <a:r>
              <a:rPr lang="es-ES" dirty="0" smtClean="0"/>
              <a:t> </a:t>
            </a:r>
            <a:r>
              <a:rPr lang="es-ES" b="1" dirty="0" smtClean="0"/>
              <a:t>Cobertura de Riesgo de Mercado</a:t>
            </a:r>
            <a:r>
              <a:rPr lang="es-ES" dirty="0" smtClean="0"/>
              <a:t>: Los mercados de derivados (Opciones, futuros, swaps)</a:t>
            </a:r>
          </a:p>
          <a:p>
            <a:pPr>
              <a:buFont typeface="Arial" pitchFamily="34" charset="0"/>
              <a:buChar char="•"/>
            </a:pPr>
            <a:r>
              <a:rPr lang="es-ES" dirty="0" smtClean="0"/>
              <a:t> </a:t>
            </a:r>
            <a:r>
              <a:rPr lang="es-ES" b="1" dirty="0" smtClean="0"/>
              <a:t>La medición del Riesgo de una cartera </a:t>
            </a:r>
            <a:r>
              <a:rPr lang="es-ES" dirty="0" smtClean="0"/>
              <a:t>(Ver o Var), teoría de carteras óptimas, </a:t>
            </a:r>
            <a:r>
              <a:rPr lang="es-ES" dirty="0" err="1" smtClean="0"/>
              <a:t>etc</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wipe(down)">
                                      <p:cBhvr>
                                        <p:cTn id="12" dur="500"/>
                                        <p:tgtEl>
                                          <p:spTgt spid="6">
                                            <p:txEl>
                                              <p:pRg st="2" end="2"/>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animEffect transition="in" filter="wipe(down)">
                                      <p:cBhvr>
                                        <p:cTn id="15" dur="500"/>
                                        <p:tgtEl>
                                          <p:spTgt spid="6">
                                            <p:txEl>
                                              <p:pRg st="4" end="4"/>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6">
                                            <p:txEl>
                                              <p:pRg st="5" end="5"/>
                                            </p:txEl>
                                          </p:spTgt>
                                        </p:tgtEl>
                                        <p:attrNameLst>
                                          <p:attrName>style.visibility</p:attrName>
                                        </p:attrNameLst>
                                      </p:cBhvr>
                                      <p:to>
                                        <p:strVal val="visible"/>
                                      </p:to>
                                    </p:set>
                                    <p:animEffect transition="in" filter="wipe(down)">
                                      <p:cBhvr>
                                        <p:cTn id="18" dur="500"/>
                                        <p:tgtEl>
                                          <p:spTgt spid="6">
                                            <p:txEl>
                                              <p:pRg st="5" end="5"/>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animEffect transition="in" filter="wipe(down)">
                                      <p:cBhvr>
                                        <p:cTn id="21" dur="500"/>
                                        <p:tgtEl>
                                          <p:spTgt spid="6">
                                            <p:txEl>
                                              <p:pRg st="6" end="6"/>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6">
                                            <p:txEl>
                                              <p:pRg st="7" end="7"/>
                                            </p:txEl>
                                          </p:spTgt>
                                        </p:tgtEl>
                                        <p:attrNameLst>
                                          <p:attrName>style.visibility</p:attrName>
                                        </p:attrNameLst>
                                      </p:cBhvr>
                                      <p:to>
                                        <p:strVal val="visible"/>
                                      </p:to>
                                    </p:set>
                                    <p:animEffect transition="in" filter="wipe(down)">
                                      <p:cBhvr>
                                        <p:cTn id="24" dur="500"/>
                                        <p:tgtEl>
                                          <p:spTgt spid="6">
                                            <p:txEl>
                                              <p:pRg st="7" end="7"/>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animEffect transition="in" filter="wipe(down)">
                                      <p:cBhvr>
                                        <p:cTn id="27" dur="500"/>
                                        <p:tgtEl>
                                          <p:spTgt spid="6">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2000"/>
                                        <p:tgtEl>
                                          <p:spTgt spid="7">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Effect transition="in" filter="fade">
                                      <p:cBhvr>
                                        <p:cTn id="35" dur="2000"/>
                                        <p:tgtEl>
                                          <p:spTgt spid="7">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xEl>
                                              <p:pRg st="2" end="2"/>
                                            </p:txEl>
                                          </p:spTgt>
                                        </p:tgtEl>
                                        <p:attrNameLst>
                                          <p:attrName>style.visibility</p:attrName>
                                        </p:attrNameLst>
                                      </p:cBhvr>
                                      <p:to>
                                        <p:strVal val="visible"/>
                                      </p:to>
                                    </p:set>
                                    <p:animEffect transition="in" filter="fade">
                                      <p:cBhvr>
                                        <p:cTn id="38" dur="2000"/>
                                        <p:tgtEl>
                                          <p:spTgt spid="7">
                                            <p:txEl>
                                              <p:pRg st="2" end="2"/>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
                                            <p:txEl>
                                              <p:pRg st="3" end="3"/>
                                            </p:txEl>
                                          </p:spTgt>
                                        </p:tgtEl>
                                        <p:attrNameLst>
                                          <p:attrName>style.visibility</p:attrName>
                                        </p:attrNameLst>
                                      </p:cBhvr>
                                      <p:to>
                                        <p:strVal val="visible"/>
                                      </p:to>
                                    </p:set>
                                    <p:animEffect transition="in" filter="fade">
                                      <p:cBhvr>
                                        <p:cTn id="41" dur="2000"/>
                                        <p:tgtEl>
                                          <p:spTgt spid="7">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8">
                                            <p:txEl>
                                              <p:pRg st="0" end="0"/>
                                            </p:txEl>
                                          </p:spTgt>
                                        </p:tgtEl>
                                        <p:attrNameLst>
                                          <p:attrName>style.visibility</p:attrName>
                                        </p:attrNameLst>
                                      </p:cBhvr>
                                      <p:to>
                                        <p:strVal val="visible"/>
                                      </p:to>
                                    </p:set>
                                    <p:animEffect transition="in" filter="fade">
                                      <p:cBhvr>
                                        <p:cTn id="46" dur="2000"/>
                                        <p:tgtEl>
                                          <p:spTgt spid="8">
                                            <p:txEl>
                                              <p:pRg st="0" end="0"/>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xEl>
                                              <p:pRg st="1" end="1"/>
                                            </p:txEl>
                                          </p:spTgt>
                                        </p:tgtEl>
                                        <p:attrNameLst>
                                          <p:attrName>style.visibility</p:attrName>
                                        </p:attrNameLst>
                                      </p:cBhvr>
                                      <p:to>
                                        <p:strVal val="visible"/>
                                      </p:to>
                                    </p:set>
                                    <p:animEffect transition="in" filter="fade">
                                      <p:cBhvr>
                                        <p:cTn id="49" dur="2000"/>
                                        <p:tgtEl>
                                          <p:spTgt spid="8">
                                            <p:txEl>
                                              <p:pRg st="1" end="1"/>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
                                            <p:txEl>
                                              <p:pRg st="2" end="2"/>
                                            </p:txEl>
                                          </p:spTgt>
                                        </p:tgtEl>
                                        <p:attrNameLst>
                                          <p:attrName>style.visibility</p:attrName>
                                        </p:attrNameLst>
                                      </p:cBhvr>
                                      <p:to>
                                        <p:strVal val="visible"/>
                                      </p:to>
                                    </p:set>
                                    <p:animEffect transition="in" filter="fade">
                                      <p:cBhvr>
                                        <p:cTn id="52" dur="20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P spid="7" grpId="0" build="allAtOnce"/>
      <p:bldP spid="8"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195780" y="908720"/>
            <a:ext cx="8496944"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4 CuadroTexto"/>
          <p:cNvSpPr txBox="1"/>
          <p:nvPr/>
        </p:nvSpPr>
        <p:spPr>
          <a:xfrm>
            <a:off x="179512" y="332656"/>
            <a:ext cx="3170548" cy="523220"/>
          </a:xfrm>
          <a:prstGeom prst="rect">
            <a:avLst/>
          </a:prstGeom>
          <a:noFill/>
        </p:spPr>
        <p:txBody>
          <a:bodyPr wrap="none" rtlCol="0">
            <a:spAutoFit/>
          </a:bodyPr>
          <a:lstStyle/>
          <a:p>
            <a:r>
              <a:rPr lang="es-ES" sz="2800" b="1" dirty="0" smtClean="0"/>
              <a:t>Objetivos del Curso</a:t>
            </a:r>
            <a:endParaRPr lang="es-ES" sz="2800" b="1" dirty="0"/>
          </a:p>
        </p:txBody>
      </p:sp>
      <p:sp>
        <p:nvSpPr>
          <p:cNvPr id="6" name="5 CuadroTexto"/>
          <p:cNvSpPr txBox="1"/>
          <p:nvPr/>
        </p:nvSpPr>
        <p:spPr>
          <a:xfrm>
            <a:off x="899592" y="1268760"/>
            <a:ext cx="5379686" cy="584775"/>
          </a:xfrm>
          <a:prstGeom prst="rect">
            <a:avLst/>
          </a:prstGeom>
          <a:noFill/>
        </p:spPr>
        <p:txBody>
          <a:bodyPr wrap="square" rtlCol="0">
            <a:spAutoFit/>
          </a:bodyPr>
          <a:lstStyle/>
          <a:p>
            <a:r>
              <a:rPr lang="es-ES" sz="3200" b="1" dirty="0" smtClean="0"/>
              <a:t>Riesgo de Mercado:</a:t>
            </a:r>
          </a:p>
        </p:txBody>
      </p:sp>
      <p:sp>
        <p:nvSpPr>
          <p:cNvPr id="7" name="6 CuadroTexto"/>
          <p:cNvSpPr txBox="1"/>
          <p:nvPr/>
        </p:nvSpPr>
        <p:spPr>
          <a:xfrm>
            <a:off x="755102" y="4653136"/>
            <a:ext cx="7937621" cy="584775"/>
          </a:xfrm>
          <a:prstGeom prst="rect">
            <a:avLst/>
          </a:prstGeom>
          <a:noFill/>
        </p:spPr>
        <p:txBody>
          <a:bodyPr wrap="square" rtlCol="0">
            <a:spAutoFit/>
          </a:bodyPr>
          <a:lstStyle/>
          <a:p>
            <a:r>
              <a:rPr lang="es-ES" sz="3200" b="1" dirty="0" smtClean="0"/>
              <a:t>Riesgo de Crédito:</a:t>
            </a:r>
          </a:p>
        </p:txBody>
      </p:sp>
      <p:sp>
        <p:nvSpPr>
          <p:cNvPr id="10" name="9 CuadroTexto"/>
          <p:cNvSpPr txBox="1"/>
          <p:nvPr/>
        </p:nvSpPr>
        <p:spPr>
          <a:xfrm>
            <a:off x="572920" y="2060848"/>
            <a:ext cx="8558030" cy="2246769"/>
          </a:xfrm>
          <a:prstGeom prst="rect">
            <a:avLst/>
          </a:prstGeom>
          <a:noFill/>
        </p:spPr>
        <p:txBody>
          <a:bodyPr wrap="square" rtlCol="0">
            <a:spAutoFit/>
          </a:bodyPr>
          <a:lstStyle/>
          <a:p>
            <a:pPr marL="365125" indent="-365125"/>
            <a:r>
              <a:rPr lang="es-ES" sz="2000" dirty="0" smtClean="0"/>
              <a:t>1)	Cómo cuantificar la probabilidad de que suban o bajen los precios de los activos financieros: La </a:t>
            </a:r>
            <a:r>
              <a:rPr lang="es-ES" sz="2000" dirty="0" smtClean="0"/>
              <a:t>Varianza ¿se pueden modelizar las series financieras?</a:t>
            </a:r>
            <a:endParaRPr lang="es-ES" sz="2000" dirty="0" smtClean="0"/>
          </a:p>
          <a:p>
            <a:pPr marL="365125" indent="-365125"/>
            <a:r>
              <a:rPr lang="es-ES" sz="2000" dirty="0" smtClean="0"/>
              <a:t>2)	Diversificación de las Carteras para minimizar el riesgo</a:t>
            </a:r>
          </a:p>
          <a:p>
            <a:pPr marL="365125" indent="-365125"/>
            <a:r>
              <a:rPr lang="es-ES" sz="2000" dirty="0" smtClean="0"/>
              <a:t>3)	Estrategias </a:t>
            </a:r>
            <a:r>
              <a:rPr lang="es-ES" sz="2000" dirty="0"/>
              <a:t>de cobertura para no sufrir pérdidas en caso de </a:t>
            </a:r>
            <a:r>
              <a:rPr lang="es-ES" sz="2000" dirty="0" smtClean="0"/>
              <a:t>variación de precios </a:t>
            </a:r>
            <a:r>
              <a:rPr lang="es-ES" sz="2000" dirty="0"/>
              <a:t>(reducir la exposición al riesgo)</a:t>
            </a:r>
            <a:endParaRPr lang="es-ES" sz="2000" dirty="0" smtClean="0"/>
          </a:p>
          <a:p>
            <a:pPr marL="365125" indent="-365125"/>
            <a:r>
              <a:rPr lang="es-ES" sz="2000" dirty="0" smtClean="0"/>
              <a:t>4)	Cómo cuantificar la exposición al riesgo de mercado o la máxima la pérdida esperada: Valor en Riesgo de una cartera</a:t>
            </a:r>
          </a:p>
        </p:txBody>
      </p:sp>
      <p:sp>
        <p:nvSpPr>
          <p:cNvPr id="2" name="1 CuadroTexto"/>
          <p:cNvSpPr txBox="1"/>
          <p:nvPr/>
        </p:nvSpPr>
        <p:spPr>
          <a:xfrm>
            <a:off x="755102" y="5237911"/>
            <a:ext cx="7453002" cy="1323439"/>
          </a:xfrm>
          <a:prstGeom prst="rect">
            <a:avLst/>
          </a:prstGeom>
          <a:noFill/>
        </p:spPr>
        <p:txBody>
          <a:bodyPr wrap="none" rtlCol="0">
            <a:spAutoFit/>
          </a:bodyPr>
          <a:lstStyle/>
          <a:p>
            <a:pPr>
              <a:buFont typeface="Arial" pitchFamily="34" charset="0"/>
              <a:buChar char="•"/>
            </a:pPr>
            <a:r>
              <a:rPr lang="es-ES" sz="2000" dirty="0"/>
              <a:t> Cuantificar el riesgo potencial de un cliente o </a:t>
            </a:r>
            <a:r>
              <a:rPr lang="es-ES" sz="2000" dirty="0" err="1"/>
              <a:t>Scoring</a:t>
            </a:r>
            <a:endParaRPr lang="es-ES" sz="2000" dirty="0"/>
          </a:p>
          <a:p>
            <a:pPr>
              <a:buFont typeface="Arial" pitchFamily="34" charset="0"/>
              <a:buChar char="•"/>
            </a:pPr>
            <a:r>
              <a:rPr lang="es-ES" sz="2000" dirty="0"/>
              <a:t> ¿Cómo se determina el riesgo de fuga de clientes</a:t>
            </a:r>
          </a:p>
          <a:p>
            <a:pPr>
              <a:buFont typeface="Arial" pitchFamily="34" charset="0"/>
              <a:buChar char="•"/>
            </a:pPr>
            <a:r>
              <a:rPr lang="es-ES" sz="2000" dirty="0"/>
              <a:t> ¿Cómo se determina el precio de un seguro? (la prima de un seguro)</a:t>
            </a:r>
          </a:p>
          <a:p>
            <a:endParaRPr lang="es-E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0"/>
            <a:ext cx="8208912" cy="5786199"/>
          </a:xfrm>
          <a:prstGeom prst="rect">
            <a:avLst/>
          </a:prstGeom>
          <a:noFill/>
        </p:spPr>
        <p:txBody>
          <a:bodyPr wrap="square" rtlCol="0">
            <a:spAutoFit/>
          </a:bodyPr>
          <a:lstStyle/>
          <a:p>
            <a:r>
              <a:rPr lang="es-ES" sz="3200" b="1" dirty="0" smtClean="0"/>
              <a:t>Contenido del curso</a:t>
            </a:r>
          </a:p>
          <a:p>
            <a:endParaRPr lang="es-ES" dirty="0"/>
          </a:p>
          <a:p>
            <a:pPr marL="358775" indent="-358775">
              <a:buFont typeface="Arial" pitchFamily="34" charset="0"/>
              <a:buChar char="•"/>
            </a:pPr>
            <a:r>
              <a:rPr lang="es-ES" sz="3200" dirty="0" smtClean="0"/>
              <a:t>Gestión de riesgos de mercado</a:t>
            </a:r>
          </a:p>
          <a:p>
            <a:pPr marL="358775" indent="-358775">
              <a:buFont typeface="Arial" pitchFamily="34" charset="0"/>
              <a:buChar char="•"/>
            </a:pPr>
            <a:r>
              <a:rPr lang="es-ES" sz="3200" dirty="0" smtClean="0"/>
              <a:t>Gestión de riesgos de crédito</a:t>
            </a:r>
          </a:p>
          <a:p>
            <a:pPr marL="358775" indent="-358775">
              <a:buFont typeface="Arial" pitchFamily="34" charset="0"/>
              <a:buChar char="•"/>
            </a:pPr>
            <a:endParaRPr lang="es-ES" sz="3200" dirty="0" smtClean="0"/>
          </a:p>
          <a:p>
            <a:pPr marL="358775" indent="-358775"/>
            <a:r>
              <a:rPr lang="es-ES" sz="3200" b="1" dirty="0" smtClean="0"/>
              <a:t>Docencia</a:t>
            </a:r>
          </a:p>
          <a:p>
            <a:pPr marL="358775" indent="-358775">
              <a:buFont typeface="Arial" pitchFamily="34" charset="0"/>
              <a:buChar char="•"/>
            </a:pPr>
            <a:r>
              <a:rPr lang="es-ES" sz="3200" dirty="0" smtClean="0"/>
              <a:t>Cobertura de riesgos (Julio </a:t>
            </a:r>
            <a:r>
              <a:rPr lang="es-ES" sz="3200" dirty="0" err="1" smtClean="0"/>
              <a:t>Sandubete</a:t>
            </a:r>
            <a:r>
              <a:rPr lang="es-ES" sz="3200" dirty="0" smtClean="0"/>
              <a:t>)</a:t>
            </a:r>
          </a:p>
          <a:p>
            <a:pPr marL="358775" indent="-358775">
              <a:buFont typeface="Arial" pitchFamily="34" charset="0"/>
              <a:buChar char="•"/>
            </a:pPr>
            <a:r>
              <a:rPr lang="es-ES" sz="3200" dirty="0" smtClean="0"/>
              <a:t>Consultores SAS: cálculo </a:t>
            </a:r>
            <a:r>
              <a:rPr lang="es-ES" sz="3200" dirty="0" err="1" smtClean="0"/>
              <a:t>Scoring</a:t>
            </a:r>
            <a:r>
              <a:rPr lang="es-ES" sz="3200" dirty="0" smtClean="0"/>
              <a:t> con SAS</a:t>
            </a:r>
            <a:endParaRPr lang="es-ES" sz="3200" dirty="0" smtClean="0"/>
          </a:p>
          <a:p>
            <a:pPr marL="358775" indent="-358775">
              <a:buFont typeface="Arial" pitchFamily="34" charset="0"/>
              <a:buChar char="•"/>
            </a:pPr>
            <a:r>
              <a:rPr lang="es-ES" sz="3200" dirty="0" smtClean="0"/>
              <a:t>Riesgo de Fuga de cliente (Miguel Infestas</a:t>
            </a:r>
            <a:r>
              <a:rPr lang="es-ES" sz="3200" dirty="0" smtClean="0"/>
              <a:t>)</a:t>
            </a:r>
          </a:p>
          <a:p>
            <a:pPr marL="358775" indent="-358775">
              <a:buFont typeface="Arial" pitchFamily="34" charset="0"/>
              <a:buChar char="•"/>
            </a:pPr>
            <a:r>
              <a:rPr lang="es-ES" sz="3200" dirty="0" smtClean="0"/>
              <a:t>Riesgo de Fraude (Javier Monjas)</a:t>
            </a:r>
            <a:r>
              <a:rPr lang="es-ES" sz="3200" dirty="0" smtClean="0"/>
              <a:t> </a:t>
            </a:r>
            <a:endParaRPr lang="es-ES" sz="3200" dirty="0" smtClean="0"/>
          </a:p>
          <a:p>
            <a:pPr>
              <a:buFont typeface="Arial" pitchFamily="34" charset="0"/>
              <a:buChar char="•"/>
            </a:pPr>
            <a:r>
              <a:rPr lang="es-ES" sz="3200" dirty="0"/>
              <a:t> </a:t>
            </a:r>
            <a:r>
              <a:rPr lang="es-ES" sz="3200" dirty="0" smtClean="0"/>
              <a:t>¿Cómo se determina la prima de una póliza de seguro? (Visita al ICEA, consultor SAS)</a:t>
            </a:r>
            <a:endParaRPr lang="es-ES" sz="3200" dirty="0"/>
          </a:p>
        </p:txBody>
      </p:sp>
      <p:sp>
        <p:nvSpPr>
          <p:cNvPr id="5" name="4 CuadroTexto"/>
          <p:cNvSpPr txBox="1"/>
          <p:nvPr/>
        </p:nvSpPr>
        <p:spPr>
          <a:xfrm>
            <a:off x="539552" y="5705872"/>
            <a:ext cx="8250862" cy="1152128"/>
          </a:xfrm>
          <a:prstGeom prst="rect">
            <a:avLst/>
          </a:prstGeom>
          <a:solidFill>
            <a:srgbClr val="FFFF00"/>
          </a:solidFill>
        </p:spPr>
        <p:txBody>
          <a:bodyPr wrap="square" rtlCol="0">
            <a:spAutoFit/>
          </a:bodyPr>
          <a:lstStyle/>
          <a:p>
            <a:r>
              <a:rPr lang="es-ES" sz="3200" b="1" dirty="0" smtClean="0"/>
              <a:t> Noviembre </a:t>
            </a:r>
            <a:r>
              <a:rPr lang="es-ES" b="1" dirty="0" smtClean="0"/>
              <a:t>ICEA Investigación Cooperativa entre Entidades Aseguradoras</a:t>
            </a:r>
          </a:p>
          <a:p>
            <a:r>
              <a:rPr lang="es-ES" dirty="0" smtClean="0"/>
              <a:t>Calle: López </a:t>
            </a:r>
            <a:r>
              <a:rPr lang="es-ES" dirty="0"/>
              <a:t>de Hoyos, 35. 28002 Madrid (España</a:t>
            </a:r>
            <a:r>
              <a:rPr lang="es-ES" dirty="0" smtClean="0"/>
              <a:t>)</a:t>
            </a:r>
          </a:p>
          <a:p>
            <a:r>
              <a:rPr lang="es-ES" dirty="0" smtClean="0"/>
              <a:t>Horario de 18:00 a 21:00</a:t>
            </a:r>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394692"/>
            <a:ext cx="7776864" cy="4247317"/>
          </a:xfrm>
          <a:prstGeom prst="rect">
            <a:avLst/>
          </a:prstGeom>
          <a:noFill/>
        </p:spPr>
        <p:txBody>
          <a:bodyPr wrap="square" rtlCol="0">
            <a:spAutoFit/>
          </a:bodyPr>
          <a:lstStyle/>
          <a:p>
            <a:pPr>
              <a:buFont typeface="Arial" pitchFamily="34" charset="0"/>
              <a:buChar char="•"/>
            </a:pPr>
            <a:r>
              <a:rPr lang="es-ES" sz="3600" dirty="0" smtClean="0"/>
              <a:t> Tutorías: </a:t>
            </a:r>
            <a:r>
              <a:rPr lang="es-ES" sz="3600" u="sng" dirty="0"/>
              <a:t>escot@ucm.es</a:t>
            </a:r>
          </a:p>
          <a:p>
            <a:pPr>
              <a:buFont typeface="Arial" pitchFamily="34" charset="0"/>
              <a:buChar char="•"/>
            </a:pPr>
            <a:r>
              <a:rPr lang="es-ES" sz="3600" dirty="0" smtClean="0"/>
              <a:t> Sesiones donde vengan invitados a hacer sus conferencias (puntualidad)</a:t>
            </a:r>
          </a:p>
          <a:p>
            <a:pPr>
              <a:buFont typeface="Arial" pitchFamily="34" charset="0"/>
              <a:buChar char="•"/>
            </a:pPr>
            <a:r>
              <a:rPr lang="es-ES" sz="3600" dirty="0" smtClean="0"/>
              <a:t> Apuntes, referencias bibliográficas, esquema y comunicación: Campus virtual y correo electrónico</a:t>
            </a:r>
          </a:p>
          <a:p>
            <a:pPr>
              <a:buFont typeface="Arial" pitchFamily="34" charset="0"/>
              <a:buChar char="•"/>
            </a:pPr>
            <a:endParaRPr lang="es-ES" dirty="0" smtClean="0"/>
          </a:p>
          <a:p>
            <a:endParaRPr lang="es-ES" dirty="0"/>
          </a:p>
          <a:p>
            <a:endParaRPr lang="es-ES" dirty="0"/>
          </a:p>
        </p:txBody>
      </p:sp>
      <p:sp>
        <p:nvSpPr>
          <p:cNvPr id="3" name="2 CuadroTexto"/>
          <p:cNvSpPr txBox="1"/>
          <p:nvPr/>
        </p:nvSpPr>
        <p:spPr>
          <a:xfrm>
            <a:off x="251520" y="4221088"/>
            <a:ext cx="3503203" cy="523220"/>
          </a:xfrm>
          <a:prstGeom prst="rect">
            <a:avLst/>
          </a:prstGeom>
          <a:noFill/>
        </p:spPr>
        <p:txBody>
          <a:bodyPr wrap="none" rtlCol="0">
            <a:spAutoFit/>
          </a:bodyPr>
          <a:lstStyle/>
          <a:p>
            <a:r>
              <a:rPr lang="es-ES" sz="2800" b="1" dirty="0" smtClean="0"/>
              <a:t>Método de Evaluación</a:t>
            </a:r>
            <a:endParaRPr lang="es-ES" sz="2800" b="1" dirty="0"/>
          </a:p>
        </p:txBody>
      </p:sp>
      <p:sp>
        <p:nvSpPr>
          <p:cNvPr id="4" name="3 CuadroTexto"/>
          <p:cNvSpPr txBox="1"/>
          <p:nvPr/>
        </p:nvSpPr>
        <p:spPr>
          <a:xfrm>
            <a:off x="347489" y="4981878"/>
            <a:ext cx="7454348" cy="830997"/>
          </a:xfrm>
          <a:prstGeom prst="rect">
            <a:avLst/>
          </a:prstGeom>
          <a:noFill/>
        </p:spPr>
        <p:txBody>
          <a:bodyPr wrap="none" rtlCol="0">
            <a:spAutoFit/>
          </a:bodyPr>
          <a:lstStyle/>
          <a:p>
            <a:r>
              <a:rPr lang="es-ES" sz="2400" dirty="0" smtClean="0"/>
              <a:t>Tres o cuatro prácticas a entregar al profesor. </a:t>
            </a:r>
            <a:endParaRPr lang="es-ES" sz="2400" dirty="0" smtClean="0"/>
          </a:p>
          <a:p>
            <a:r>
              <a:rPr lang="es-ES" sz="2400" dirty="0" smtClean="0"/>
              <a:t>Examen para </a:t>
            </a:r>
            <a:r>
              <a:rPr lang="es-ES" sz="2400" dirty="0" smtClean="0"/>
              <a:t>subir </a:t>
            </a:r>
            <a:r>
              <a:rPr lang="es-ES" sz="2400" dirty="0" smtClean="0"/>
              <a:t>nota (o si no se presentan las prácticas)</a:t>
            </a:r>
            <a:endParaRPr lang="es-E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188640"/>
            <a:ext cx="7772400" cy="1470025"/>
          </a:xfrm>
        </p:spPr>
        <p:txBody>
          <a:bodyPr>
            <a:normAutofit fontScale="90000"/>
          </a:bodyPr>
          <a:lstStyle/>
          <a:p>
            <a:r>
              <a:rPr lang="es-ES" dirty="0" smtClean="0"/>
              <a:t>Gestión Global de Riesgos. </a:t>
            </a:r>
            <a:r>
              <a:rPr lang="es-ES" dirty="0" err="1" smtClean="0"/>
              <a:t>Scoring</a:t>
            </a:r>
            <a:r>
              <a:rPr lang="es-ES" dirty="0" smtClean="0"/>
              <a:t/>
            </a:r>
            <a:br>
              <a:rPr lang="es-ES" dirty="0" smtClean="0"/>
            </a:br>
            <a:r>
              <a:rPr lang="es-ES" sz="3600" dirty="0" smtClean="0"/>
              <a:t>CAP1. Introducción.</a:t>
            </a:r>
            <a:r>
              <a:rPr lang="es-ES" dirty="0" smtClean="0"/>
              <a:t/>
            </a:r>
            <a:br>
              <a:rPr lang="es-ES" dirty="0" smtClean="0"/>
            </a:br>
            <a:endParaRPr lang="es-ES" dirty="0"/>
          </a:p>
        </p:txBody>
      </p:sp>
      <p:sp>
        <p:nvSpPr>
          <p:cNvPr id="3" name="2 Subtítulo"/>
          <p:cNvSpPr>
            <a:spLocks noGrp="1"/>
          </p:cNvSpPr>
          <p:nvPr>
            <p:ph type="subTitle" idx="1"/>
          </p:nvPr>
        </p:nvSpPr>
        <p:spPr>
          <a:xfrm>
            <a:off x="611560" y="1340768"/>
            <a:ext cx="7488832" cy="1752600"/>
          </a:xfrm>
        </p:spPr>
        <p:txBody>
          <a:bodyPr>
            <a:noAutofit/>
          </a:bodyPr>
          <a:lstStyle/>
          <a:p>
            <a:r>
              <a:rPr lang="es-ES" sz="4400" b="1" dirty="0" smtClean="0"/>
              <a:t>Riesgos sí, pero Financieros</a:t>
            </a:r>
            <a:endParaRPr lang="es-ES" sz="4400" b="1" dirty="0"/>
          </a:p>
        </p:txBody>
      </p:sp>
      <p:sp>
        <p:nvSpPr>
          <p:cNvPr id="4" name="3 CuadroTexto"/>
          <p:cNvSpPr txBox="1"/>
          <p:nvPr/>
        </p:nvSpPr>
        <p:spPr>
          <a:xfrm>
            <a:off x="395536" y="2276872"/>
            <a:ext cx="8208912" cy="2246769"/>
          </a:xfrm>
          <a:prstGeom prst="rect">
            <a:avLst/>
          </a:prstGeom>
          <a:noFill/>
        </p:spPr>
        <p:txBody>
          <a:bodyPr wrap="square" rtlCol="0">
            <a:spAutoFit/>
          </a:bodyPr>
          <a:lstStyle/>
          <a:p>
            <a:r>
              <a:rPr lang="es-ES" sz="2800" b="1" dirty="0" smtClean="0"/>
              <a:t>Concepto de  Riesgo</a:t>
            </a:r>
            <a:r>
              <a:rPr lang="es-ES" sz="2800" dirty="0" smtClean="0"/>
              <a:t>: Asociado al concepto de incertidumbre sobre el acontecimiento de un </a:t>
            </a:r>
            <a:r>
              <a:rPr lang="es-ES" sz="2800" b="1" dirty="0" smtClean="0"/>
              <a:t>siniestro</a:t>
            </a:r>
            <a:r>
              <a:rPr lang="es-ES" sz="2800" dirty="0" smtClean="0"/>
              <a:t>, de que se materialice una amenaza, al  peligro de que sucedan </a:t>
            </a:r>
            <a:r>
              <a:rPr lang="es-ES" sz="2800" b="1" dirty="0" smtClean="0"/>
              <a:t>pérdidas</a:t>
            </a:r>
            <a:r>
              <a:rPr lang="es-ES" sz="2800" dirty="0" smtClean="0"/>
              <a:t>, deterioros o </a:t>
            </a:r>
            <a:r>
              <a:rPr lang="es-ES" sz="2800" b="1" dirty="0" smtClean="0"/>
              <a:t>perjuicios o efectos adversos a nuestros intereses</a:t>
            </a:r>
          </a:p>
        </p:txBody>
      </p:sp>
      <p:sp>
        <p:nvSpPr>
          <p:cNvPr id="5" name="4 CuadroTexto"/>
          <p:cNvSpPr txBox="1"/>
          <p:nvPr/>
        </p:nvSpPr>
        <p:spPr>
          <a:xfrm>
            <a:off x="467544" y="5380672"/>
            <a:ext cx="8280920" cy="1200329"/>
          </a:xfrm>
          <a:prstGeom prst="rect">
            <a:avLst/>
          </a:prstGeom>
          <a:noFill/>
        </p:spPr>
        <p:txBody>
          <a:bodyPr wrap="square" rtlCol="0">
            <a:spAutoFit/>
          </a:bodyPr>
          <a:lstStyle/>
          <a:p>
            <a:pPr>
              <a:buFont typeface="Arial" pitchFamily="34" charset="0"/>
              <a:buChar char="•"/>
            </a:pPr>
            <a:r>
              <a:rPr lang="es-ES" dirty="0" smtClean="0"/>
              <a:t> Riesgos accidentes </a:t>
            </a:r>
            <a:r>
              <a:rPr lang="es-ES" b="1" dirty="0" smtClean="0"/>
              <a:t>laborales</a:t>
            </a:r>
            <a:r>
              <a:rPr lang="es-ES" dirty="0" smtClean="0"/>
              <a:t>,</a:t>
            </a:r>
          </a:p>
          <a:p>
            <a:pPr>
              <a:buFont typeface="Arial" pitchFamily="34" charset="0"/>
              <a:buChar char="•"/>
            </a:pPr>
            <a:r>
              <a:rPr lang="es-ES" dirty="0" smtClean="0"/>
              <a:t> Riesgos por </a:t>
            </a:r>
            <a:r>
              <a:rPr lang="es-ES" b="1" dirty="0" smtClean="0"/>
              <a:t>desastres naturales (</a:t>
            </a:r>
            <a:r>
              <a:rPr lang="es-ES" dirty="0" smtClean="0"/>
              <a:t>terremotos, volcanes, inundaciones, </a:t>
            </a:r>
            <a:r>
              <a:rPr lang="es-ES" dirty="0" err="1" smtClean="0"/>
              <a:t>etc</a:t>
            </a:r>
            <a:r>
              <a:rPr lang="es-ES" dirty="0" smtClean="0"/>
              <a:t>),</a:t>
            </a:r>
            <a:r>
              <a:rPr lang="es-ES" b="1" dirty="0" smtClean="0"/>
              <a:t> </a:t>
            </a:r>
          </a:p>
          <a:p>
            <a:pPr>
              <a:buFont typeface="Arial" pitchFamily="34" charset="0"/>
              <a:buChar char="•"/>
            </a:pPr>
            <a:r>
              <a:rPr lang="es-ES" b="1" dirty="0" smtClean="0"/>
              <a:t> Riesgos biológicos </a:t>
            </a:r>
            <a:r>
              <a:rPr lang="es-ES" dirty="0" smtClean="0"/>
              <a:t>(infecciones, epidemias),</a:t>
            </a:r>
          </a:p>
          <a:p>
            <a:pPr>
              <a:buFont typeface="Arial" pitchFamily="34" charset="0"/>
              <a:buChar char="•"/>
            </a:pPr>
            <a:r>
              <a:rPr lang="es-ES" dirty="0" smtClean="0"/>
              <a:t> Riesgos </a:t>
            </a:r>
            <a:r>
              <a:rPr lang="es-ES" b="1" dirty="0" smtClean="0"/>
              <a:t>económicos</a:t>
            </a:r>
          </a:p>
        </p:txBody>
      </p:sp>
      <p:sp>
        <p:nvSpPr>
          <p:cNvPr id="6" name="5 CuadroTexto"/>
          <p:cNvSpPr txBox="1"/>
          <p:nvPr/>
        </p:nvSpPr>
        <p:spPr>
          <a:xfrm>
            <a:off x="467544" y="4941168"/>
            <a:ext cx="2429961" cy="369332"/>
          </a:xfrm>
          <a:prstGeom prst="rect">
            <a:avLst/>
          </a:prstGeom>
          <a:noFill/>
        </p:spPr>
        <p:txBody>
          <a:bodyPr wrap="none" rtlCol="0">
            <a:spAutoFit/>
          </a:bodyPr>
          <a:lstStyle/>
          <a:p>
            <a:r>
              <a:rPr lang="es-ES" dirty="0" smtClean="0"/>
              <a:t>Distintos </a:t>
            </a:r>
            <a:r>
              <a:rPr lang="es-ES" b="1" dirty="0" smtClean="0"/>
              <a:t>tipos de riesgo</a:t>
            </a:r>
            <a:endParaRPr lang="es-E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normAutofit/>
          </a:bodyPr>
          <a:lstStyle/>
          <a:p>
            <a:r>
              <a:rPr lang="es-ES" b="1" dirty="0" smtClean="0"/>
              <a:t>Gestión del riesgo</a:t>
            </a:r>
            <a:endParaRPr lang="es-ES" dirty="0"/>
          </a:p>
        </p:txBody>
      </p:sp>
      <p:sp>
        <p:nvSpPr>
          <p:cNvPr id="3" name="2 Marcador de contenido"/>
          <p:cNvSpPr>
            <a:spLocks noGrp="1"/>
          </p:cNvSpPr>
          <p:nvPr>
            <p:ph idx="1"/>
          </p:nvPr>
        </p:nvSpPr>
        <p:spPr>
          <a:xfrm>
            <a:off x="395536" y="1052736"/>
            <a:ext cx="8229600" cy="5688632"/>
          </a:xfrm>
        </p:spPr>
        <p:txBody>
          <a:bodyPr>
            <a:normAutofit fontScale="70000" lnSpcReduction="20000"/>
          </a:bodyPr>
          <a:lstStyle/>
          <a:p>
            <a:r>
              <a:rPr lang="es-ES" b="1" dirty="0" smtClean="0"/>
              <a:t>Detección de amenazas y vulnerabilidades (exposición al riesgo)</a:t>
            </a:r>
            <a:r>
              <a:rPr lang="es-ES" dirty="0" smtClean="0"/>
              <a:t> cuanto mayor es la vulnerabilidad ante una amenaza o peligro </a:t>
            </a:r>
            <a:r>
              <a:rPr lang="es-ES" dirty="0" smtClean="0"/>
              <a:t>latente, </a:t>
            </a:r>
            <a:r>
              <a:rPr lang="es-ES" dirty="0" smtClean="0"/>
              <a:t>mayor es el riesgo de sufrir pérdidas o deterioros, y cuanto más factible es el perjuicio o daño mayor es el peligro</a:t>
            </a:r>
          </a:p>
          <a:p>
            <a:r>
              <a:rPr lang="es-ES" dirty="0" smtClean="0"/>
              <a:t> </a:t>
            </a:r>
            <a:r>
              <a:rPr lang="es-ES" b="1" dirty="0" smtClean="0"/>
              <a:t>Planes de previsión y prevención </a:t>
            </a:r>
            <a:r>
              <a:rPr lang="es-ES" dirty="0" smtClean="0"/>
              <a:t>–prevención de riesgos laborales, prevención de incendios – se pretende reducir la probabilidad de que suceda el siniestro </a:t>
            </a:r>
          </a:p>
          <a:p>
            <a:r>
              <a:rPr lang="es-ES" dirty="0" smtClean="0"/>
              <a:t> </a:t>
            </a:r>
            <a:r>
              <a:rPr lang="es-ES" b="1" dirty="0" smtClean="0"/>
              <a:t>Planes para reducir o mitigar los efectos de un desastre  </a:t>
            </a:r>
            <a:r>
              <a:rPr lang="es-ES" dirty="0" smtClean="0"/>
              <a:t>–cuando sucede el siniestro, intentar que éste cause los menos daños posibles ej. planes de evacuación, simulacros, cobertura de riesgos financieros </a:t>
            </a:r>
            <a:r>
              <a:rPr lang="es-ES" dirty="0" smtClean="0"/>
              <a:t>… se pretende reducir la vulnerabilidad</a:t>
            </a:r>
            <a:endParaRPr lang="es-ES" dirty="0" smtClean="0"/>
          </a:p>
          <a:p>
            <a:r>
              <a:rPr lang="es-ES" dirty="0" smtClean="0"/>
              <a:t> y </a:t>
            </a:r>
            <a:r>
              <a:rPr lang="es-ES" b="1" dirty="0" smtClean="0"/>
              <a:t>Planes de recuperación</a:t>
            </a:r>
            <a:r>
              <a:rPr lang="es-ES" dirty="0" smtClean="0"/>
              <a:t> en caso de desastre – por ejemplo la declaración de “zona catastrófica” para disponer de fondos extraordinarios para financiar la recuperación de las zonas que hayan sufrido inundaciones, terremotos, </a:t>
            </a:r>
            <a:r>
              <a:rPr lang="es-ES" dirty="0" err="1" smtClean="0"/>
              <a:t>etc</a:t>
            </a:r>
            <a:r>
              <a:rPr lang="es-ES" dirty="0" smtClean="0"/>
              <a:t>- otro ejemplo es la contratación de </a:t>
            </a:r>
            <a:r>
              <a:rPr lang="es-ES" dirty="0" err="1" smtClean="0"/>
              <a:t>polizas</a:t>
            </a:r>
            <a:r>
              <a:rPr lang="es-ES" dirty="0" smtClean="0"/>
              <a:t> de seguros de vida, del hogar, de vehículos .</a:t>
            </a:r>
          </a:p>
          <a:p>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0"/>
            <a:ext cx="8208912" cy="4154984"/>
          </a:xfrm>
          <a:prstGeom prst="rect">
            <a:avLst/>
          </a:prstGeom>
          <a:noFill/>
        </p:spPr>
        <p:txBody>
          <a:bodyPr wrap="square" rtlCol="0">
            <a:spAutoFit/>
          </a:bodyPr>
          <a:lstStyle/>
          <a:p>
            <a:r>
              <a:rPr lang="es-ES" sz="3600" b="1" dirty="0" smtClean="0"/>
              <a:t>Riesgos en sentido económico: probabilidad de incurrir en </a:t>
            </a:r>
            <a:r>
              <a:rPr lang="es-ES" sz="3600" b="1" dirty="0" smtClean="0"/>
              <a:t>PERDIDAS económicas </a:t>
            </a:r>
            <a:r>
              <a:rPr lang="es-ES" b="1" dirty="0" smtClean="0"/>
              <a:t>(reducción de rentas o ingresos, reducción de riqueza, reducción de beneficios o que estos se vuelvan negativos) </a:t>
            </a:r>
          </a:p>
          <a:p>
            <a:endParaRPr lang="es-ES" b="1" dirty="0" smtClean="0"/>
          </a:p>
          <a:p>
            <a:r>
              <a:rPr lang="es-ES" sz="2400" b="1" dirty="0" smtClean="0"/>
              <a:t>Gestión del Riesgo:</a:t>
            </a:r>
          </a:p>
          <a:p>
            <a:pPr>
              <a:buFont typeface="Arial" pitchFamily="34" charset="0"/>
              <a:buChar char="•"/>
            </a:pPr>
            <a:r>
              <a:rPr lang="es-ES" sz="2400" b="1" dirty="0" smtClean="0"/>
              <a:t> ¿Cuál es la probabilidad de que suceda un siniestro? </a:t>
            </a:r>
          </a:p>
          <a:p>
            <a:pPr>
              <a:buFont typeface="Arial" pitchFamily="34" charset="0"/>
              <a:buChar char="•"/>
            </a:pPr>
            <a:r>
              <a:rPr lang="es-ES" sz="2400" b="1" dirty="0" smtClean="0"/>
              <a:t> ¿y si al final sucede, cuales serán mis pérdidas?</a:t>
            </a:r>
          </a:p>
          <a:p>
            <a:pPr>
              <a:buFont typeface="Arial" pitchFamily="34" charset="0"/>
              <a:buChar char="•"/>
            </a:pPr>
            <a:r>
              <a:rPr lang="es-ES" sz="2400" b="1" dirty="0" smtClean="0"/>
              <a:t> ¿puedo reducir la amenaza?</a:t>
            </a:r>
          </a:p>
          <a:p>
            <a:pPr>
              <a:buFont typeface="Arial" pitchFamily="34" charset="0"/>
              <a:buChar char="•"/>
            </a:pPr>
            <a:r>
              <a:rPr lang="es-ES" sz="2400" b="1" dirty="0" smtClean="0"/>
              <a:t> ¿puedo reducir mi vulnerabilidad o exposición al riesgo?</a:t>
            </a:r>
            <a:endParaRPr lang="es-ES" sz="2400" b="1" dirty="0"/>
          </a:p>
        </p:txBody>
      </p:sp>
      <p:sp>
        <p:nvSpPr>
          <p:cNvPr id="3" name="2 CuadroTexto"/>
          <p:cNvSpPr txBox="1"/>
          <p:nvPr/>
        </p:nvSpPr>
        <p:spPr>
          <a:xfrm>
            <a:off x="323528" y="4437112"/>
            <a:ext cx="8558030" cy="2246769"/>
          </a:xfrm>
          <a:prstGeom prst="rect">
            <a:avLst/>
          </a:prstGeom>
          <a:noFill/>
        </p:spPr>
        <p:txBody>
          <a:bodyPr wrap="square" rtlCol="0">
            <a:spAutoFit/>
          </a:bodyPr>
          <a:lstStyle/>
          <a:p>
            <a:r>
              <a:rPr lang="es-ES" sz="2800" dirty="0" smtClean="0"/>
              <a:t>1) Cómo cuantificar la probabilidad de que suceda el siniestro</a:t>
            </a:r>
          </a:p>
          <a:p>
            <a:r>
              <a:rPr lang="es-ES" sz="2800" dirty="0" smtClean="0"/>
              <a:t>2) Cómo cuantificar la pérdida en caso de siniestro</a:t>
            </a:r>
          </a:p>
          <a:p>
            <a:r>
              <a:rPr lang="es-ES" sz="2800" dirty="0" smtClean="0"/>
              <a:t>3) Estrategias de cobertura para no sufrir pérdidas en caso de siniestro (reducir la exposición al riesgo)</a:t>
            </a:r>
            <a:endParaRPr lang="es-ES" sz="2800" dirty="0"/>
          </a:p>
        </p:txBody>
      </p:sp>
      <p:sp>
        <p:nvSpPr>
          <p:cNvPr id="5" name="4 CuadroTexto"/>
          <p:cNvSpPr txBox="1"/>
          <p:nvPr/>
        </p:nvSpPr>
        <p:spPr>
          <a:xfrm>
            <a:off x="395536" y="4005064"/>
            <a:ext cx="3575659" cy="584775"/>
          </a:xfrm>
          <a:prstGeom prst="rect">
            <a:avLst/>
          </a:prstGeom>
          <a:noFill/>
        </p:spPr>
        <p:txBody>
          <a:bodyPr wrap="none" rtlCol="0">
            <a:spAutoFit/>
          </a:bodyPr>
          <a:lstStyle/>
          <a:p>
            <a:r>
              <a:rPr lang="es-ES" sz="3200" b="1" dirty="0" smtClean="0"/>
              <a:t>Contenido del curso</a:t>
            </a:r>
            <a:endParaRPr lang="es-ES" sz="32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79512" y="0"/>
            <a:ext cx="8964488" cy="6771084"/>
          </a:xfrm>
          <a:prstGeom prst="rect">
            <a:avLst/>
          </a:prstGeom>
          <a:noFill/>
        </p:spPr>
        <p:txBody>
          <a:bodyPr wrap="square" rtlCol="0">
            <a:spAutoFit/>
          </a:bodyPr>
          <a:lstStyle/>
          <a:p>
            <a:r>
              <a:rPr lang="es-ES" sz="2800" b="1" u="sng" dirty="0" smtClean="0">
                <a:solidFill>
                  <a:schemeClr val="accent1">
                    <a:lumMod val="50000"/>
                  </a:schemeClr>
                </a:solidFill>
              </a:rPr>
              <a:t>Tres tipos de riesgos económicos según su procedencia</a:t>
            </a:r>
            <a:r>
              <a:rPr lang="es-ES" sz="2800" dirty="0" smtClean="0"/>
              <a:t>:</a:t>
            </a:r>
          </a:p>
          <a:p>
            <a:endParaRPr lang="es-ES" sz="1400" dirty="0" smtClean="0"/>
          </a:p>
          <a:p>
            <a:pPr>
              <a:buFont typeface="Arial" pitchFamily="34" charset="0"/>
              <a:buChar char="•"/>
            </a:pPr>
            <a:r>
              <a:rPr lang="es-ES" sz="2800" b="1" dirty="0" smtClean="0"/>
              <a:t> Riesgos de la Unidad Estratégica de Negocio </a:t>
            </a:r>
            <a:r>
              <a:rPr lang="es-ES" sz="2800" dirty="0" smtClean="0"/>
              <a:t>(propios de la empresa). Ejemplo: riesgo por el lanzamiento de un nuevo producto, o una nueva inversión, ¿saldrá bien, será rentable?) </a:t>
            </a:r>
          </a:p>
          <a:p>
            <a:pPr>
              <a:buFont typeface="Arial" pitchFamily="34" charset="0"/>
              <a:buChar char="•"/>
            </a:pPr>
            <a:r>
              <a:rPr lang="es-ES" sz="2800" dirty="0" smtClean="0"/>
              <a:t> </a:t>
            </a:r>
            <a:r>
              <a:rPr lang="es-ES" sz="2800" b="1" dirty="0" smtClean="0"/>
              <a:t>Riesgos del Entorno Económico</a:t>
            </a:r>
            <a:r>
              <a:rPr lang="es-ES" sz="2800" dirty="0" smtClean="0"/>
              <a:t>. Hacen referencia a peligros procedentes de cambios en el entorno o contexto económico y político, ¿Qué efectos tendrá el fanatismo islámico?¿qué pasará si se independiza Cataluña?  ¿y con el </a:t>
            </a:r>
            <a:r>
              <a:rPr lang="es-ES" sz="2800" dirty="0" err="1" smtClean="0"/>
              <a:t>Brexit</a:t>
            </a:r>
            <a:r>
              <a:rPr lang="es-ES" sz="2800" dirty="0"/>
              <a:t>? </a:t>
            </a:r>
            <a:r>
              <a:rPr lang="es-ES" sz="2800" dirty="0" smtClean="0"/>
              <a:t>¿</a:t>
            </a:r>
            <a:r>
              <a:rPr lang="es-ES" sz="2800" dirty="0" smtClean="0"/>
              <a:t>qué pasa si el BCE no nos inyecta más dinero</a:t>
            </a:r>
            <a:r>
              <a:rPr lang="es-ES" sz="2800" dirty="0" smtClean="0"/>
              <a:t>? ¿</a:t>
            </a:r>
            <a:r>
              <a:rPr lang="es-ES" sz="2800" dirty="0" smtClean="0"/>
              <a:t>y qué pasará si Donald </a:t>
            </a:r>
            <a:r>
              <a:rPr lang="es-ES" sz="2800" dirty="0" err="1" smtClean="0"/>
              <a:t>Trump</a:t>
            </a:r>
            <a:r>
              <a:rPr lang="es-ES" sz="2800" dirty="0" smtClean="0"/>
              <a:t> </a:t>
            </a:r>
            <a:r>
              <a:rPr lang="es-ES" sz="2800" dirty="0" smtClean="0"/>
              <a:t>nos declara </a:t>
            </a:r>
            <a:r>
              <a:rPr lang="es-ES" sz="2800" dirty="0" smtClean="0"/>
              <a:t>la guerra </a:t>
            </a:r>
            <a:r>
              <a:rPr lang="es-ES" sz="2800" dirty="0" smtClean="0"/>
              <a:t>comercial a Europa?¿Conseguirá Pedro </a:t>
            </a:r>
            <a:r>
              <a:rPr lang="es-ES" sz="2800" dirty="0" err="1" smtClean="0"/>
              <a:t>Sanchez</a:t>
            </a:r>
            <a:r>
              <a:rPr lang="es-ES" sz="2800" dirty="0" smtClean="0"/>
              <a:t> sacar los presupuestos adelante?</a:t>
            </a:r>
            <a:endParaRPr lang="es-ES" sz="2800" dirty="0" smtClean="0"/>
          </a:p>
          <a:p>
            <a:pPr>
              <a:buFont typeface="Arial" pitchFamily="34" charset="0"/>
              <a:buChar char="•"/>
            </a:pPr>
            <a:r>
              <a:rPr lang="es-ES" sz="2800" dirty="0" smtClean="0"/>
              <a:t> </a:t>
            </a:r>
            <a:r>
              <a:rPr lang="es-ES" sz="2800" b="1" dirty="0" smtClean="0"/>
              <a:t>Riesgos Financieros: </a:t>
            </a:r>
            <a:r>
              <a:rPr lang="es-ES" sz="2800" dirty="0" smtClean="0"/>
              <a:t>se derivan de  las pérdidas originadas de los activos financieros </a:t>
            </a:r>
            <a:endParaRPr lang="es-E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55576" y="188640"/>
            <a:ext cx="6408712" cy="1200329"/>
          </a:xfrm>
          <a:prstGeom prst="rect">
            <a:avLst/>
          </a:prstGeom>
          <a:noFill/>
        </p:spPr>
        <p:txBody>
          <a:bodyPr wrap="square" rtlCol="0">
            <a:spAutoFit/>
          </a:bodyPr>
          <a:lstStyle/>
          <a:p>
            <a:r>
              <a:rPr lang="es-ES" sz="3600" b="1" dirty="0" smtClean="0"/>
              <a:t>¿Qué son y para que sirven los Activos Financieros?</a:t>
            </a:r>
            <a:endParaRPr lang="es-ES" sz="3600" b="1" dirty="0"/>
          </a:p>
        </p:txBody>
      </p:sp>
      <p:sp>
        <p:nvSpPr>
          <p:cNvPr id="5" name="4 CuadroTexto"/>
          <p:cNvSpPr txBox="1"/>
          <p:nvPr/>
        </p:nvSpPr>
        <p:spPr>
          <a:xfrm>
            <a:off x="395536" y="4919008"/>
            <a:ext cx="8208912" cy="1938992"/>
          </a:xfrm>
          <a:prstGeom prst="rect">
            <a:avLst/>
          </a:prstGeom>
          <a:noFill/>
        </p:spPr>
        <p:txBody>
          <a:bodyPr wrap="square" rtlCol="0">
            <a:spAutoFit/>
          </a:bodyPr>
          <a:lstStyle/>
          <a:p>
            <a:pPr>
              <a:buFont typeface="Arial" pitchFamily="34" charset="0"/>
              <a:buChar char="•"/>
            </a:pPr>
            <a:r>
              <a:rPr lang="es-ES" sz="2400" b="1" dirty="0" smtClean="0"/>
              <a:t> Liquidez</a:t>
            </a:r>
            <a:r>
              <a:rPr lang="es-ES" sz="2400" dirty="0" smtClean="0"/>
              <a:t>: facilidad con la que cualquier activo puede utilizarse como medio de pago </a:t>
            </a:r>
            <a:r>
              <a:rPr lang="es-ES" sz="2400" i="1" dirty="0" smtClean="0"/>
              <a:t>¿qué es el dinero?</a:t>
            </a:r>
          </a:p>
          <a:p>
            <a:r>
              <a:rPr lang="es-ES" sz="2400" dirty="0" smtClean="0"/>
              <a:t> (Para dotar de liquidez se crean los Mercados de Activos Financieros: mercados primarios vs secundarios, mercados organizados y OTC) </a:t>
            </a:r>
            <a:endParaRPr lang="es-ES" sz="2400" dirty="0"/>
          </a:p>
        </p:txBody>
      </p:sp>
      <p:sp>
        <p:nvSpPr>
          <p:cNvPr id="6" name="5 CuadroTexto"/>
          <p:cNvSpPr txBox="1"/>
          <p:nvPr/>
        </p:nvSpPr>
        <p:spPr>
          <a:xfrm>
            <a:off x="323528" y="1412776"/>
            <a:ext cx="8352928" cy="3231654"/>
          </a:xfrm>
          <a:prstGeom prst="rect">
            <a:avLst/>
          </a:prstGeom>
          <a:noFill/>
        </p:spPr>
        <p:txBody>
          <a:bodyPr wrap="square" rtlCol="0">
            <a:spAutoFit/>
          </a:bodyPr>
          <a:lstStyle/>
          <a:p>
            <a:r>
              <a:rPr lang="es-ES" b="1" i="1" dirty="0" smtClean="0"/>
              <a:t>Activos Financieros</a:t>
            </a:r>
            <a:r>
              <a:rPr lang="es-ES" dirty="0" smtClean="0"/>
              <a:t>:  Derecho de cobro de una determinada cantidad de dinero en un determinado plazo (para el que la emite es un pasivo, una deuda, una obligación de pago de una determinada cantidad de dinero)</a:t>
            </a:r>
          </a:p>
          <a:p>
            <a:endParaRPr lang="es-ES" dirty="0" smtClean="0"/>
          </a:p>
          <a:p>
            <a:r>
              <a:rPr lang="es-ES" dirty="0" smtClean="0"/>
              <a:t>Sirven para </a:t>
            </a:r>
            <a:r>
              <a:rPr lang="es-ES" dirty="0" smtClean="0"/>
              <a:t>mantener la riqueza (forma de ahorro) pero movilizando los flujos financieros: para que el ahorro fluya hacia la inversión</a:t>
            </a:r>
          </a:p>
          <a:p>
            <a:endParaRPr lang="es-ES" dirty="0" smtClean="0"/>
          </a:p>
          <a:p>
            <a:r>
              <a:rPr lang="es-ES" dirty="0" smtClean="0"/>
              <a:t>Los diferentes </a:t>
            </a:r>
            <a:r>
              <a:rPr lang="es-ES" b="1" i="1" dirty="0" smtClean="0"/>
              <a:t>tipos de activos financieros </a:t>
            </a:r>
            <a:r>
              <a:rPr lang="es-ES" dirty="0" smtClean="0"/>
              <a:t>se diferencian por sus características de:</a:t>
            </a:r>
          </a:p>
          <a:p>
            <a:pPr>
              <a:buFont typeface="Arial" pitchFamily="34" charset="0"/>
              <a:buChar char="•"/>
            </a:pPr>
            <a:r>
              <a:rPr lang="es-ES" sz="2000" b="1" dirty="0" smtClean="0"/>
              <a:t>Rentabilidad </a:t>
            </a:r>
          </a:p>
          <a:p>
            <a:pPr>
              <a:buFont typeface="Arial" pitchFamily="34" charset="0"/>
              <a:buChar char="•"/>
            </a:pPr>
            <a:r>
              <a:rPr lang="es-ES" sz="2000" b="1" dirty="0" smtClean="0"/>
              <a:t>Liquidez </a:t>
            </a:r>
          </a:p>
          <a:p>
            <a:pPr>
              <a:buFont typeface="Arial" pitchFamily="34" charset="0"/>
              <a:buChar char="•"/>
            </a:pPr>
            <a:r>
              <a:rPr lang="es-ES" sz="2000" b="1" dirty="0" smtClean="0"/>
              <a:t>Riesgo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11560" y="332656"/>
            <a:ext cx="7848872" cy="523220"/>
          </a:xfrm>
          <a:prstGeom prst="rect">
            <a:avLst/>
          </a:prstGeom>
          <a:noFill/>
        </p:spPr>
        <p:txBody>
          <a:bodyPr wrap="square" rtlCol="0">
            <a:spAutoFit/>
          </a:bodyPr>
          <a:lstStyle/>
          <a:p>
            <a:r>
              <a:rPr lang="es-ES" sz="2800" b="1" dirty="0" smtClean="0"/>
              <a:t>¿Qué son y para que sirven los Activos Financieros?</a:t>
            </a:r>
            <a:endParaRPr lang="es-ES" sz="2800" b="1" dirty="0"/>
          </a:p>
        </p:txBody>
      </p:sp>
      <p:sp>
        <p:nvSpPr>
          <p:cNvPr id="5" name="4 CuadroTexto"/>
          <p:cNvSpPr txBox="1"/>
          <p:nvPr/>
        </p:nvSpPr>
        <p:spPr>
          <a:xfrm>
            <a:off x="1763688" y="3789040"/>
            <a:ext cx="6264696" cy="1938992"/>
          </a:xfrm>
          <a:prstGeom prst="rect">
            <a:avLst/>
          </a:prstGeom>
          <a:noFill/>
        </p:spPr>
        <p:txBody>
          <a:bodyPr wrap="square" rtlCol="0">
            <a:spAutoFit/>
          </a:bodyPr>
          <a:lstStyle/>
          <a:p>
            <a:pPr>
              <a:buFont typeface="Arial" pitchFamily="34" charset="0"/>
              <a:buChar char="•"/>
            </a:pPr>
            <a:r>
              <a:rPr lang="es-ES" sz="2400" b="1" dirty="0" smtClean="0"/>
              <a:t> Activos Monetarios (Mercados de Dinero)</a:t>
            </a:r>
          </a:p>
          <a:p>
            <a:pPr>
              <a:buFont typeface="Arial" pitchFamily="34" charset="0"/>
              <a:buChar char="•"/>
            </a:pPr>
            <a:r>
              <a:rPr lang="es-ES" sz="2400" b="1" dirty="0" smtClean="0"/>
              <a:t> Renta Fija o Deuda Fija (Mercados de Bonos)</a:t>
            </a:r>
          </a:p>
          <a:p>
            <a:endParaRPr lang="es-ES" sz="2400" b="1" dirty="0" smtClean="0"/>
          </a:p>
          <a:p>
            <a:r>
              <a:rPr lang="es-ES" sz="2400" b="1" dirty="0" smtClean="0"/>
              <a:t> </a:t>
            </a:r>
          </a:p>
          <a:p>
            <a:pPr>
              <a:buFont typeface="Arial" pitchFamily="34" charset="0"/>
              <a:buChar char="•"/>
            </a:pPr>
            <a:r>
              <a:rPr lang="es-ES" sz="2400" b="1" dirty="0" smtClean="0"/>
              <a:t>Valores de Renta Variable (Bolsas de Valores)</a:t>
            </a:r>
            <a:endParaRPr lang="es-ES" sz="2400" b="1" dirty="0"/>
          </a:p>
        </p:txBody>
      </p:sp>
      <p:sp>
        <p:nvSpPr>
          <p:cNvPr id="7" name="6 CuadroTexto"/>
          <p:cNvSpPr txBox="1"/>
          <p:nvPr/>
        </p:nvSpPr>
        <p:spPr>
          <a:xfrm>
            <a:off x="539552" y="980728"/>
            <a:ext cx="6984776" cy="1200329"/>
          </a:xfrm>
          <a:prstGeom prst="rect">
            <a:avLst/>
          </a:prstGeom>
          <a:noFill/>
        </p:spPr>
        <p:txBody>
          <a:bodyPr wrap="square" rtlCol="0">
            <a:spAutoFit/>
          </a:bodyPr>
          <a:lstStyle/>
          <a:p>
            <a:pPr>
              <a:buFont typeface="Arial" pitchFamily="34" charset="0"/>
              <a:buChar char="•"/>
            </a:pPr>
            <a:r>
              <a:rPr lang="es-ES" sz="2400" b="1" dirty="0" smtClean="0"/>
              <a:t> Liquidez</a:t>
            </a:r>
            <a:r>
              <a:rPr lang="es-ES" sz="2400" dirty="0" smtClean="0"/>
              <a:t>: facilidad con la que cualquier activo puede utilizarse como medio de pago (Mercados de Activos Financieros) </a:t>
            </a:r>
            <a:endParaRPr lang="es-ES" sz="2400" dirty="0"/>
          </a:p>
        </p:txBody>
      </p:sp>
      <p:sp>
        <p:nvSpPr>
          <p:cNvPr id="8" name="7 Rectángulo"/>
          <p:cNvSpPr/>
          <p:nvPr/>
        </p:nvSpPr>
        <p:spPr>
          <a:xfrm>
            <a:off x="611560" y="2348880"/>
            <a:ext cx="7632848" cy="1200329"/>
          </a:xfrm>
          <a:prstGeom prst="rect">
            <a:avLst/>
          </a:prstGeom>
        </p:spPr>
        <p:txBody>
          <a:bodyPr wrap="square">
            <a:spAutoFit/>
          </a:bodyPr>
          <a:lstStyle/>
          <a:p>
            <a:pPr>
              <a:buFont typeface="Arial" pitchFamily="34" charset="0"/>
              <a:buChar char="•"/>
            </a:pPr>
            <a:r>
              <a:rPr lang="es-ES" sz="2400" b="1" dirty="0" smtClean="0"/>
              <a:t> Rentabilidad : beneficio económico que voy a obtener por la inversión en un determinado activo financiero (Tipo de interés, TIR, ROE)</a:t>
            </a:r>
            <a:endParaRPr lang="es-ES" sz="2400" dirty="0"/>
          </a:p>
        </p:txBody>
      </p:sp>
      <p:sp>
        <p:nvSpPr>
          <p:cNvPr id="9" name="8 CuadroTexto"/>
          <p:cNvSpPr txBox="1"/>
          <p:nvPr/>
        </p:nvSpPr>
        <p:spPr>
          <a:xfrm>
            <a:off x="2411760" y="4653136"/>
            <a:ext cx="1368152" cy="369332"/>
          </a:xfrm>
          <a:prstGeom prst="rect">
            <a:avLst/>
          </a:prstGeom>
          <a:noFill/>
        </p:spPr>
        <p:txBody>
          <a:bodyPr wrap="square" rtlCol="0">
            <a:spAutoFit/>
          </a:bodyPr>
          <a:lstStyle/>
          <a:p>
            <a:r>
              <a:rPr lang="es-ES" dirty="0" smtClean="0"/>
              <a:t>PF=Po (1+r)</a:t>
            </a:r>
            <a:endParaRPr lang="es-ES" dirty="0"/>
          </a:p>
        </p:txBody>
      </p:sp>
      <p:sp>
        <p:nvSpPr>
          <p:cNvPr id="10" name="9 CuadroTexto"/>
          <p:cNvSpPr txBox="1"/>
          <p:nvPr/>
        </p:nvSpPr>
        <p:spPr>
          <a:xfrm>
            <a:off x="5220072" y="4725144"/>
            <a:ext cx="1368152" cy="369332"/>
          </a:xfrm>
          <a:prstGeom prst="rect">
            <a:avLst/>
          </a:prstGeom>
          <a:noFill/>
        </p:spPr>
        <p:txBody>
          <a:bodyPr wrap="square" rtlCol="0">
            <a:spAutoFit/>
          </a:bodyPr>
          <a:lstStyle/>
          <a:p>
            <a:r>
              <a:rPr lang="es-ES" dirty="0" smtClean="0"/>
              <a:t>Po=PF/ (1+r)</a:t>
            </a:r>
            <a:endParaRPr lang="es-ES" dirty="0"/>
          </a:p>
        </p:txBody>
      </p:sp>
      <p:sp>
        <p:nvSpPr>
          <p:cNvPr id="11" name="10 CuadroTexto"/>
          <p:cNvSpPr txBox="1"/>
          <p:nvPr/>
        </p:nvSpPr>
        <p:spPr>
          <a:xfrm>
            <a:off x="2267744" y="5877272"/>
            <a:ext cx="2304256" cy="646331"/>
          </a:xfrm>
          <a:prstGeom prst="rect">
            <a:avLst/>
          </a:prstGeom>
          <a:noFill/>
        </p:spPr>
        <p:txBody>
          <a:bodyPr wrap="square" rtlCol="0">
            <a:spAutoFit/>
          </a:bodyPr>
          <a:lstStyle/>
          <a:p>
            <a:r>
              <a:rPr lang="es-ES" dirty="0" smtClean="0"/>
              <a:t>Dividendos o reparto de beneficios</a:t>
            </a:r>
            <a:endParaRPr lang="es-ES" dirty="0"/>
          </a:p>
        </p:txBody>
      </p:sp>
      <p:sp>
        <p:nvSpPr>
          <p:cNvPr id="12" name="11 CuadroTexto"/>
          <p:cNvSpPr txBox="1"/>
          <p:nvPr/>
        </p:nvSpPr>
        <p:spPr>
          <a:xfrm>
            <a:off x="5004048" y="5877272"/>
            <a:ext cx="3779912" cy="369332"/>
          </a:xfrm>
          <a:prstGeom prst="rect">
            <a:avLst/>
          </a:prstGeom>
          <a:noFill/>
        </p:spPr>
        <p:txBody>
          <a:bodyPr wrap="square" rtlCol="0">
            <a:spAutoFit/>
          </a:bodyPr>
          <a:lstStyle/>
          <a:p>
            <a:r>
              <a:rPr lang="es-ES" dirty="0" smtClean="0"/>
              <a:t>PF=Po (1+r)-&gt;&gt;&gt; r=</a:t>
            </a:r>
            <a:r>
              <a:rPr lang="es-ES" dirty="0" err="1" smtClean="0"/>
              <a:t>dlog</a:t>
            </a:r>
            <a:r>
              <a:rPr lang="es-ES" dirty="0" smtClean="0"/>
              <a:t>(Pt)</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2000"/>
                                        <p:tgtEl>
                                          <p:spTgt spid="5">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2000"/>
                                        <p:tgtEl>
                                          <p:spTgt spid="5">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2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8"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11560" y="332656"/>
            <a:ext cx="7848872" cy="523220"/>
          </a:xfrm>
          <a:prstGeom prst="rect">
            <a:avLst/>
          </a:prstGeom>
          <a:noFill/>
        </p:spPr>
        <p:txBody>
          <a:bodyPr wrap="square" rtlCol="0">
            <a:spAutoFit/>
          </a:bodyPr>
          <a:lstStyle/>
          <a:p>
            <a:r>
              <a:rPr lang="es-ES" sz="2800" b="1" dirty="0" smtClean="0"/>
              <a:t>¿Qué son y para que sirven los Activos Financieros?</a:t>
            </a:r>
            <a:endParaRPr lang="es-ES" sz="2800" b="1" dirty="0"/>
          </a:p>
        </p:txBody>
      </p:sp>
      <p:sp>
        <p:nvSpPr>
          <p:cNvPr id="7" name="6 CuadroTexto"/>
          <p:cNvSpPr txBox="1"/>
          <p:nvPr/>
        </p:nvSpPr>
        <p:spPr>
          <a:xfrm>
            <a:off x="395536" y="980728"/>
            <a:ext cx="6984776" cy="830997"/>
          </a:xfrm>
          <a:prstGeom prst="rect">
            <a:avLst/>
          </a:prstGeom>
          <a:noFill/>
        </p:spPr>
        <p:txBody>
          <a:bodyPr wrap="square" rtlCol="0">
            <a:spAutoFit/>
          </a:bodyPr>
          <a:lstStyle/>
          <a:p>
            <a:pPr>
              <a:buFont typeface="Arial" pitchFamily="34" charset="0"/>
              <a:buChar char="•"/>
            </a:pPr>
            <a:r>
              <a:rPr lang="es-ES" sz="2400" b="1" dirty="0" smtClean="0"/>
              <a:t> Liquidez</a:t>
            </a:r>
          </a:p>
          <a:p>
            <a:pPr>
              <a:buFont typeface="Arial" pitchFamily="34" charset="0"/>
              <a:buChar char="•"/>
            </a:pPr>
            <a:r>
              <a:rPr lang="es-ES" sz="2400" b="1" dirty="0" smtClean="0"/>
              <a:t> Rentabilidad</a:t>
            </a:r>
            <a:endParaRPr lang="es-ES" sz="2400" b="1" dirty="0"/>
          </a:p>
        </p:txBody>
      </p:sp>
      <p:sp>
        <p:nvSpPr>
          <p:cNvPr id="8" name="7 Rectángulo"/>
          <p:cNvSpPr/>
          <p:nvPr/>
        </p:nvSpPr>
        <p:spPr>
          <a:xfrm>
            <a:off x="467544" y="2132856"/>
            <a:ext cx="8136904" cy="1384995"/>
          </a:xfrm>
          <a:prstGeom prst="rect">
            <a:avLst/>
          </a:prstGeom>
        </p:spPr>
        <p:txBody>
          <a:bodyPr wrap="square">
            <a:spAutoFit/>
          </a:bodyPr>
          <a:lstStyle/>
          <a:p>
            <a:pPr>
              <a:buFont typeface="Arial" pitchFamily="34" charset="0"/>
              <a:buChar char="•"/>
            </a:pPr>
            <a:r>
              <a:rPr lang="es-ES" sz="2400" b="1" dirty="0" smtClean="0"/>
              <a:t> Riesgo de un activo financiero</a:t>
            </a:r>
            <a:r>
              <a:rPr lang="es-ES" sz="2800" b="1" dirty="0" smtClean="0"/>
              <a:t>:</a:t>
            </a:r>
          </a:p>
          <a:p>
            <a:r>
              <a:rPr lang="es-ES" sz="2800" dirty="0" smtClean="0"/>
              <a:t>Pérdidas de capital asociadas a la posesión de un activo (pérdidas en el valor de los activos financieros)</a:t>
            </a:r>
            <a:endParaRPr lang="es-ES" sz="2800" dirty="0"/>
          </a:p>
        </p:txBody>
      </p:sp>
      <p:grpSp>
        <p:nvGrpSpPr>
          <p:cNvPr id="2" name="1 Grupo"/>
          <p:cNvGrpSpPr/>
          <p:nvPr/>
        </p:nvGrpSpPr>
        <p:grpSpPr>
          <a:xfrm>
            <a:off x="539552" y="4005064"/>
            <a:ext cx="8064896" cy="1656184"/>
            <a:chOff x="539552" y="4005064"/>
            <a:chExt cx="8064896" cy="1656184"/>
          </a:xfrm>
        </p:grpSpPr>
        <p:sp>
          <p:nvSpPr>
            <p:cNvPr id="6" name="5 CuadroTexto"/>
            <p:cNvSpPr txBox="1"/>
            <p:nvPr/>
          </p:nvSpPr>
          <p:spPr>
            <a:xfrm>
              <a:off x="539552" y="4149080"/>
              <a:ext cx="7776864" cy="369332"/>
            </a:xfrm>
            <a:prstGeom prst="rect">
              <a:avLst/>
            </a:prstGeom>
            <a:noFill/>
          </p:spPr>
          <p:txBody>
            <a:bodyPr wrap="square" rtlCol="0">
              <a:spAutoFit/>
            </a:bodyPr>
            <a:lstStyle/>
            <a:p>
              <a:pPr>
                <a:buFont typeface="Wingdings" pitchFamily="2" charset="2"/>
                <a:buChar char="Ø"/>
              </a:pPr>
              <a:r>
                <a:rPr lang="es-ES" dirty="0" smtClean="0"/>
                <a:t> a mayor liquidez, menor rentabilidad y menor riesgo </a:t>
              </a:r>
              <a:endParaRPr lang="es-ES" dirty="0"/>
            </a:p>
          </p:txBody>
        </p:sp>
        <p:sp>
          <p:nvSpPr>
            <p:cNvPr id="9" name="8 CuadroTexto"/>
            <p:cNvSpPr txBox="1"/>
            <p:nvPr/>
          </p:nvSpPr>
          <p:spPr>
            <a:xfrm>
              <a:off x="539552" y="4653136"/>
              <a:ext cx="7776864" cy="369332"/>
            </a:xfrm>
            <a:prstGeom prst="rect">
              <a:avLst/>
            </a:prstGeom>
            <a:noFill/>
          </p:spPr>
          <p:txBody>
            <a:bodyPr wrap="square" rtlCol="0">
              <a:spAutoFit/>
            </a:bodyPr>
            <a:lstStyle/>
            <a:p>
              <a:pPr>
                <a:buFont typeface="Wingdings" pitchFamily="2" charset="2"/>
                <a:buChar char="Ø"/>
              </a:pPr>
              <a:r>
                <a:rPr lang="es-ES" dirty="0" smtClean="0"/>
                <a:t> a mayor rentabilidad, menor liquidez  y mayor riesgo </a:t>
              </a:r>
              <a:endParaRPr lang="es-ES" dirty="0"/>
            </a:p>
          </p:txBody>
        </p:sp>
        <p:sp>
          <p:nvSpPr>
            <p:cNvPr id="10" name="9 CuadroTexto"/>
            <p:cNvSpPr txBox="1"/>
            <p:nvPr/>
          </p:nvSpPr>
          <p:spPr>
            <a:xfrm>
              <a:off x="539552" y="5157192"/>
              <a:ext cx="7776864" cy="369332"/>
            </a:xfrm>
            <a:prstGeom prst="rect">
              <a:avLst/>
            </a:prstGeom>
            <a:noFill/>
          </p:spPr>
          <p:txBody>
            <a:bodyPr wrap="square" rtlCol="0">
              <a:spAutoFit/>
            </a:bodyPr>
            <a:lstStyle/>
            <a:p>
              <a:pPr>
                <a:buFont typeface="Wingdings" pitchFamily="2" charset="2"/>
                <a:buChar char="Ø"/>
              </a:pPr>
              <a:r>
                <a:rPr lang="es-ES" dirty="0" smtClean="0"/>
                <a:t> a mayor riesgo, mayor rentabilidad y menor liquidez </a:t>
              </a:r>
              <a:endParaRPr lang="es-ES" dirty="0"/>
            </a:p>
          </p:txBody>
        </p:sp>
        <p:sp>
          <p:nvSpPr>
            <p:cNvPr id="11" name="10 CuadroTexto"/>
            <p:cNvSpPr txBox="1"/>
            <p:nvPr/>
          </p:nvSpPr>
          <p:spPr>
            <a:xfrm>
              <a:off x="6660232" y="4365104"/>
              <a:ext cx="1944216" cy="923330"/>
            </a:xfrm>
            <a:prstGeom prst="rect">
              <a:avLst/>
            </a:prstGeom>
            <a:noFill/>
            <a:ln cmpd="sng">
              <a:solidFill>
                <a:schemeClr val="tx1"/>
              </a:solidFill>
            </a:ln>
          </p:spPr>
          <p:txBody>
            <a:bodyPr wrap="square" rtlCol="0">
              <a:spAutoFit/>
            </a:bodyPr>
            <a:lstStyle/>
            <a:p>
              <a:pPr algn="ctr"/>
              <a:r>
                <a:rPr lang="es-ES" dirty="0" smtClean="0"/>
                <a:t>Teorías sobre la selección de </a:t>
              </a:r>
              <a:r>
                <a:rPr lang="es-ES" b="1" i="1" dirty="0" smtClean="0"/>
                <a:t>carteras óptimas</a:t>
              </a:r>
              <a:endParaRPr lang="es-ES" dirty="0"/>
            </a:p>
          </p:txBody>
        </p:sp>
        <p:sp>
          <p:nvSpPr>
            <p:cNvPr id="12" name="11 Cerrar llave"/>
            <p:cNvSpPr/>
            <p:nvPr/>
          </p:nvSpPr>
          <p:spPr>
            <a:xfrm>
              <a:off x="5796136" y="4005064"/>
              <a:ext cx="792088" cy="1656184"/>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down)">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wipe(down)">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412776"/>
            <a:ext cx="8280920" cy="4585871"/>
          </a:xfrm>
          <a:prstGeom prst="rect">
            <a:avLst/>
          </a:prstGeom>
          <a:noFill/>
        </p:spPr>
        <p:txBody>
          <a:bodyPr wrap="square" rtlCol="0">
            <a:spAutoFit/>
          </a:bodyPr>
          <a:lstStyle/>
          <a:p>
            <a:pPr>
              <a:buFont typeface="Arial" pitchFamily="34" charset="0"/>
              <a:buChar char="•"/>
            </a:pPr>
            <a:r>
              <a:rPr lang="es-ES" sz="2400" b="1" dirty="0" smtClean="0"/>
              <a:t> Riesgo de liquidez</a:t>
            </a:r>
            <a:r>
              <a:rPr lang="es-ES" sz="2000" dirty="0" smtClean="0"/>
              <a:t>: pérdida originada por la inexistencia de una contrapartida para deshacer una posición de mercado. </a:t>
            </a:r>
            <a:r>
              <a:rPr lang="es-ES" sz="2000" i="1" dirty="0" smtClean="0"/>
              <a:t>Riesgo de contratación</a:t>
            </a:r>
            <a:r>
              <a:rPr lang="es-ES" sz="2000" dirty="0" smtClean="0"/>
              <a:t>, característico de los mercados no organizados OTC </a:t>
            </a:r>
          </a:p>
          <a:p>
            <a:pPr>
              <a:buFont typeface="Arial" pitchFamily="34" charset="0"/>
              <a:buChar char="•"/>
            </a:pPr>
            <a:endParaRPr lang="es-ES" sz="2000" dirty="0" smtClean="0"/>
          </a:p>
          <a:p>
            <a:pPr>
              <a:buFont typeface="Arial" pitchFamily="34" charset="0"/>
              <a:buChar char="•"/>
            </a:pPr>
            <a:r>
              <a:rPr lang="es-ES" sz="2000" dirty="0" smtClean="0"/>
              <a:t> </a:t>
            </a:r>
            <a:r>
              <a:rPr lang="es-ES" sz="2400" b="1" dirty="0" smtClean="0"/>
              <a:t>Riesgo Operacional</a:t>
            </a:r>
            <a:r>
              <a:rPr lang="es-ES" sz="2000" dirty="0" smtClean="0"/>
              <a:t>: Derivada de la existencia de anomalías o fallos en el procesamiento de información ya sean por fallos humanos, o tecnológico; también las pérdidas por información fraudulenta respecto a una operación financiera (</a:t>
            </a:r>
            <a:r>
              <a:rPr lang="es-ES" sz="2000" b="1" dirty="0" smtClean="0"/>
              <a:t>riesgo por fraude</a:t>
            </a:r>
            <a:r>
              <a:rPr lang="es-ES" sz="2000" dirty="0" smtClean="0"/>
              <a:t>) ; o por la inadecuada utilización/modelización de la información utilizada para valorar una posición de mercado (riesgo de modelo) </a:t>
            </a:r>
          </a:p>
          <a:p>
            <a:pPr>
              <a:buFont typeface="Arial" pitchFamily="34" charset="0"/>
              <a:buChar char="•"/>
            </a:pPr>
            <a:endParaRPr lang="es-ES" sz="2000" dirty="0" smtClean="0"/>
          </a:p>
          <a:p>
            <a:pPr>
              <a:buFont typeface="Arial" pitchFamily="34" charset="0"/>
              <a:buChar char="•"/>
            </a:pPr>
            <a:r>
              <a:rPr lang="es-ES" sz="2400" b="1" dirty="0" smtClean="0"/>
              <a:t>Riesgo Legal</a:t>
            </a:r>
            <a:r>
              <a:rPr lang="es-ES" sz="2000" dirty="0" smtClean="0"/>
              <a:t>: surge cuando una modificación legal afecta a los términos establecidos inicialmente en una transacción (también por la inexistencia de legislación, o por laguna legal, ejemplo: deuda subordinada – </a:t>
            </a:r>
            <a:r>
              <a:rPr lang="es-ES" sz="2000" i="1" dirty="0" smtClean="0"/>
              <a:t>las preferentes</a:t>
            </a:r>
            <a:r>
              <a:rPr lang="es-ES" sz="2000" dirty="0" smtClean="0"/>
              <a:t>) </a:t>
            </a:r>
          </a:p>
        </p:txBody>
      </p:sp>
      <p:sp>
        <p:nvSpPr>
          <p:cNvPr id="3" name="2 CuadroTexto"/>
          <p:cNvSpPr txBox="1"/>
          <p:nvPr/>
        </p:nvSpPr>
        <p:spPr>
          <a:xfrm>
            <a:off x="467544" y="332656"/>
            <a:ext cx="7625806" cy="584775"/>
          </a:xfrm>
          <a:prstGeom prst="rect">
            <a:avLst/>
          </a:prstGeom>
          <a:noFill/>
        </p:spPr>
        <p:txBody>
          <a:bodyPr wrap="none" rtlCol="0">
            <a:spAutoFit/>
          </a:bodyPr>
          <a:lstStyle/>
          <a:p>
            <a:r>
              <a:rPr lang="es-ES" sz="3200" b="1" i="1" u="sng" dirty="0" smtClean="0"/>
              <a:t>Tipos de riesgos financieros según su origen</a:t>
            </a:r>
            <a:endParaRPr lang="es-ES" sz="3200" b="1" i="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fade">
                                      <p:cBhvr>
                                        <p:cTn id="10" dur="2000"/>
                                        <p:tgtEl>
                                          <p:spTgt spid="2">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Effect transition="in" filter="fade">
                                      <p:cBhvr>
                                        <p:cTn id="13"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496</TotalTime>
  <Words>1460</Words>
  <Application>Microsoft Office PowerPoint</Application>
  <PresentationFormat>Presentación en pantalla (4:3)</PresentationFormat>
  <Paragraphs>127</Paragraphs>
  <Slides>13</Slides>
  <Notes>3</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Tema de Office</vt:lpstr>
      <vt:lpstr>Gestión Global de Riesgos. Scoring Contenido del curso</vt:lpstr>
      <vt:lpstr>Gestión Global de Riesgos. Scoring CAP1. Introducción. </vt:lpstr>
      <vt:lpstr>Gestión del riesgo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CAP1. Introducción. </dc:title>
  <cp:lastModifiedBy>Loren</cp:lastModifiedBy>
  <cp:revision>72</cp:revision>
  <dcterms:modified xsi:type="dcterms:W3CDTF">2018-09-20T15:15:12Z</dcterms:modified>
</cp:coreProperties>
</file>